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7" r:id="rId2"/>
    <p:sldId id="276" r:id="rId3"/>
    <p:sldId id="277" r:id="rId4"/>
    <p:sldId id="278" r:id="rId5"/>
    <p:sldId id="279" r:id="rId6"/>
    <p:sldId id="280" r:id="rId7"/>
    <p:sldId id="258"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64" r:id="rId22"/>
    <p:sldId id="296" r:id="rId23"/>
    <p:sldId id="297" r:id="rId24"/>
    <p:sldId id="298" r:id="rId25"/>
    <p:sldId id="299" r:id="rId26"/>
    <p:sldId id="300" r:id="rId27"/>
    <p:sldId id="301" r:id="rId28"/>
    <p:sldId id="302" r:id="rId29"/>
    <p:sldId id="303" r:id="rId30"/>
    <p:sldId id="304" r:id="rId31"/>
    <p:sldId id="305" r:id="rId32"/>
    <p:sldId id="269" r:id="rId33"/>
    <p:sldId id="307" r:id="rId34"/>
    <p:sldId id="308" r:id="rId35"/>
    <p:sldId id="309" r:id="rId36"/>
    <p:sldId id="310" r:id="rId37"/>
    <p:sldId id="311" r:id="rId38"/>
    <p:sldId id="265" r:id="rId39"/>
    <p:sldId id="313" r:id="rId40"/>
    <p:sldId id="314" r:id="rId41"/>
    <p:sldId id="315" r:id="rId42"/>
    <p:sldId id="316" r:id="rId43"/>
    <p:sldId id="263" r:id="rId44"/>
    <p:sldId id="318" r:id="rId45"/>
    <p:sldId id="319" r:id="rId46"/>
    <p:sldId id="320" r:id="rId47"/>
    <p:sldId id="321" r:id="rId48"/>
    <p:sldId id="262" r:id="rId49"/>
    <p:sldId id="323" r:id="rId50"/>
    <p:sldId id="324" r:id="rId51"/>
    <p:sldId id="325" r:id="rId52"/>
    <p:sldId id="267" r:id="rId53"/>
    <p:sldId id="271" r:id="rId54"/>
    <p:sldId id="272" r:id="rId55"/>
    <p:sldId id="327" r:id="rId56"/>
    <p:sldId id="328" r:id="rId57"/>
    <p:sldId id="329" r:id="rId58"/>
    <p:sldId id="330" r:id="rId59"/>
    <p:sldId id="331" r:id="rId60"/>
    <p:sldId id="332" r:id="rId61"/>
    <p:sldId id="274" r:id="rId62"/>
    <p:sldId id="273" r:id="rId63"/>
    <p:sldId id="268" r:id="rId64"/>
    <p:sldId id="266"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9" autoAdjust="0"/>
    <p:restoredTop sz="75319" autoAdjust="0"/>
  </p:normalViewPr>
  <p:slideViewPr>
    <p:cSldViewPr>
      <p:cViewPr>
        <p:scale>
          <a:sx n="80" d="100"/>
          <a:sy n="80" d="100"/>
        </p:scale>
        <p:origin x="-462" y="-3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B376B3A8-A7DE-438A-A849-2F6361E8D2EE}" srcId="{DD5F7AAF-112C-4A9A-B0AB-25D201DE691C}" destId="{FE3C5589-28CC-4922-A515-C6A04D6E4330}" srcOrd="0" destOrd="0" parTransId="{330CFBC0-0F30-4AEE-9E0A-F3FCAA43A528}" sibTransId="{4A8147C1-EB5C-4D75-B688-D44A0CE15C05}"/>
    <dgm:cxn modelId="{2157CE1D-6DB9-4FA5-8111-3FD0E4475EB9}" type="presOf" srcId="{DD5F7AAF-112C-4A9A-B0AB-25D201DE691C}" destId="{80281D6B-4E1C-43D7-99D8-9D8AF1D3DBEF}" srcOrd="0" destOrd="0" presId="urn:microsoft.com/office/officeart/2005/8/layout/hList3"/>
    <dgm:cxn modelId="{7EF3C471-913A-4183-945C-F74096EA1DA4}" type="presOf" srcId="{0BE0B7E4-7B3A-4C57-8E0D-D9CEC7B2C43F}" destId="{07F78074-4D04-47B5-9A4A-73E9D149CFA7}" srcOrd="0" destOrd="0" presId="urn:microsoft.com/office/officeart/2005/8/layout/hList3"/>
    <dgm:cxn modelId="{530DDAAC-FA0E-44E8-909E-C469C86E1C3E}" type="presOf" srcId="{1F812C4B-C766-4543-BEE2-04A11E090143}" destId="{DFABE977-EA8A-44CD-81E4-CF31AB6A2BCC}" srcOrd="0" destOrd="0" presId="urn:microsoft.com/office/officeart/2005/8/layout/hList3"/>
    <dgm:cxn modelId="{278A5CC6-981D-4FA9-AE28-8C1F72EA3BE5}" type="presOf" srcId="{B8956CD5-9D79-47AB-B9C6-418338D27EF3}" destId="{AE560A81-FDE0-4A00-8814-E59B8DD569BD}" srcOrd="0" destOrd="0" presId="urn:microsoft.com/office/officeart/2005/8/layout/hList3"/>
    <dgm:cxn modelId="{CE2F0A3B-DB04-4B41-81F8-54EF80F8CF8A}" type="presOf" srcId="{FE3C5589-28CC-4922-A515-C6A04D6E4330}" destId="{8A58F5C7-FF6B-4E4A-B29F-D6A72C33BE24}"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D8D947B3-BDB5-43D9-B157-ADEE56F9D92E}" srcId="{DD5F7AAF-112C-4A9A-B0AB-25D201DE691C}" destId="{B8956CD5-9D79-47AB-B9C6-418338D27EF3}" srcOrd="2" destOrd="0" parTransId="{19EE27EE-6D18-4D20-BABE-466DBF73A0A2}" sibTransId="{90C608AD-AF6B-4DB2-9CD4-5DA607B04748}"/>
    <dgm:cxn modelId="{DF776991-3177-4CBA-B87C-2AA5FD9DD082}" type="presParOf" srcId="{07F78074-4D04-47B5-9A4A-73E9D149CFA7}" destId="{80281D6B-4E1C-43D7-99D8-9D8AF1D3DBEF}" srcOrd="0" destOrd="0" presId="urn:microsoft.com/office/officeart/2005/8/layout/hList3"/>
    <dgm:cxn modelId="{E1473163-E59E-4B39-9B0F-4431EAF8CC83}" type="presParOf" srcId="{07F78074-4D04-47B5-9A4A-73E9D149CFA7}" destId="{ABCA2A22-7012-4CF5-8855-FAC95DE9F141}" srcOrd="1" destOrd="0" presId="urn:microsoft.com/office/officeart/2005/8/layout/hList3"/>
    <dgm:cxn modelId="{8B898FF6-423C-40D1-926A-C26B6CE5C2E2}" type="presParOf" srcId="{ABCA2A22-7012-4CF5-8855-FAC95DE9F141}" destId="{8A58F5C7-FF6B-4E4A-B29F-D6A72C33BE24}" srcOrd="0" destOrd="0" presId="urn:microsoft.com/office/officeart/2005/8/layout/hList3"/>
    <dgm:cxn modelId="{E5CBFBEF-4D85-4789-BAB9-04BC5F727038}" type="presParOf" srcId="{ABCA2A22-7012-4CF5-8855-FAC95DE9F141}" destId="{DFABE977-EA8A-44CD-81E4-CF31AB6A2BCC}" srcOrd="1" destOrd="0" presId="urn:microsoft.com/office/officeart/2005/8/layout/hList3"/>
    <dgm:cxn modelId="{8ADFF57D-ACE9-4982-8A1E-F664B0F173C4}" type="presParOf" srcId="{ABCA2A22-7012-4CF5-8855-FAC95DE9F141}" destId="{AE560A81-FDE0-4A00-8814-E59B8DD569BD}" srcOrd="2" destOrd="0" presId="urn:microsoft.com/office/officeart/2005/8/layout/hList3"/>
    <dgm:cxn modelId="{39369C76-76DC-4E2B-A0D7-BCC88411961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B376B3A8-A7DE-438A-A849-2F6361E8D2EE}" srcId="{DD5F7AAF-112C-4A9A-B0AB-25D201DE691C}" destId="{FE3C5589-28CC-4922-A515-C6A04D6E4330}" srcOrd="0" destOrd="0" parTransId="{330CFBC0-0F30-4AEE-9E0A-F3FCAA43A528}" sibTransId="{4A8147C1-EB5C-4D75-B688-D44A0CE15C05}"/>
    <dgm:cxn modelId="{2E6D71E6-315D-4680-B8D7-DF08036BE2F7}" type="presOf" srcId="{FE3C5589-28CC-4922-A515-C6A04D6E4330}" destId="{8A58F5C7-FF6B-4E4A-B29F-D6A72C33BE24}" srcOrd="0" destOrd="0" presId="urn:microsoft.com/office/officeart/2005/8/layout/hList3"/>
    <dgm:cxn modelId="{DD600556-8F44-42C6-8863-3BE560B8E9B2}" type="presOf" srcId="{1F812C4B-C766-4543-BEE2-04A11E090143}" destId="{DFABE977-EA8A-44CD-81E4-CF31AB6A2BCC}" srcOrd="0" destOrd="0" presId="urn:microsoft.com/office/officeart/2005/8/layout/hList3"/>
    <dgm:cxn modelId="{2F057228-6283-4C5D-8F4C-D99751E0461B}" type="presOf" srcId="{0BE0B7E4-7B3A-4C57-8E0D-D9CEC7B2C43F}" destId="{07F78074-4D04-47B5-9A4A-73E9D149CFA7}" srcOrd="0" destOrd="0" presId="urn:microsoft.com/office/officeart/2005/8/layout/hList3"/>
    <dgm:cxn modelId="{1CE8A138-4EB7-4244-9172-480841176214}" type="presOf" srcId="{B8956CD5-9D79-47AB-B9C6-418338D27EF3}" destId="{AE560A81-FDE0-4A00-8814-E59B8DD569BD}" srcOrd="0" destOrd="0" presId="urn:microsoft.com/office/officeart/2005/8/layout/hList3"/>
    <dgm:cxn modelId="{B78BE5B4-B78E-4F85-9A8E-F85F37037A42}"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D8D947B3-BDB5-43D9-B157-ADEE56F9D92E}" srcId="{DD5F7AAF-112C-4A9A-B0AB-25D201DE691C}" destId="{B8956CD5-9D79-47AB-B9C6-418338D27EF3}" srcOrd="2" destOrd="0" parTransId="{19EE27EE-6D18-4D20-BABE-466DBF73A0A2}" sibTransId="{90C608AD-AF6B-4DB2-9CD4-5DA607B04748}"/>
    <dgm:cxn modelId="{2C231737-7E83-4ADA-AC62-2C1B696B0875}" type="presParOf" srcId="{07F78074-4D04-47B5-9A4A-73E9D149CFA7}" destId="{80281D6B-4E1C-43D7-99D8-9D8AF1D3DBEF}" srcOrd="0" destOrd="0" presId="urn:microsoft.com/office/officeart/2005/8/layout/hList3"/>
    <dgm:cxn modelId="{740A2DEC-F2CD-419E-9142-E2746415B52D}" type="presParOf" srcId="{07F78074-4D04-47B5-9A4A-73E9D149CFA7}" destId="{ABCA2A22-7012-4CF5-8855-FAC95DE9F141}" srcOrd="1" destOrd="0" presId="urn:microsoft.com/office/officeart/2005/8/layout/hList3"/>
    <dgm:cxn modelId="{8522AA86-D4DA-45EC-9DE5-7E4E8BAED8F6}" type="presParOf" srcId="{ABCA2A22-7012-4CF5-8855-FAC95DE9F141}" destId="{8A58F5C7-FF6B-4E4A-B29F-D6A72C33BE24}" srcOrd="0" destOrd="0" presId="urn:microsoft.com/office/officeart/2005/8/layout/hList3"/>
    <dgm:cxn modelId="{D8424DB0-AF70-47A2-AC39-81F669253FDC}" type="presParOf" srcId="{ABCA2A22-7012-4CF5-8855-FAC95DE9F141}" destId="{DFABE977-EA8A-44CD-81E4-CF31AB6A2BCC}" srcOrd="1" destOrd="0" presId="urn:microsoft.com/office/officeart/2005/8/layout/hList3"/>
    <dgm:cxn modelId="{8E084F3F-0967-4100-B819-ECA8A493D9C5}" type="presParOf" srcId="{ABCA2A22-7012-4CF5-8855-FAC95DE9F141}" destId="{AE560A81-FDE0-4A00-8814-E59B8DD569BD}" srcOrd="2" destOrd="0" presId="urn:microsoft.com/office/officeart/2005/8/layout/hList3"/>
    <dgm:cxn modelId="{4E3B6A09-9ABE-4AB0-89B2-83480DF193A6}"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E7127856-76BB-4D70-9951-643CDD717216}" type="presOf" srcId="{1F812C4B-C766-4543-BEE2-04A11E090143}" destId="{DFABE977-EA8A-44CD-81E4-CF31AB6A2BCC}"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7E374175-3379-4131-8539-3159F3019B0A}" type="presOf" srcId="{FE3C5589-28CC-4922-A515-C6A04D6E4330}" destId="{8A58F5C7-FF6B-4E4A-B29F-D6A72C33BE24}" srcOrd="0" destOrd="0" presId="urn:microsoft.com/office/officeart/2005/8/layout/hList3"/>
    <dgm:cxn modelId="{932C92C9-EA4D-4725-AC66-62460D87DB74}" type="presOf" srcId="{DD5F7AAF-112C-4A9A-B0AB-25D201DE691C}" destId="{80281D6B-4E1C-43D7-99D8-9D8AF1D3DBEF}" srcOrd="0" destOrd="0" presId="urn:microsoft.com/office/officeart/2005/8/layout/hList3"/>
    <dgm:cxn modelId="{BC583B35-2670-47E2-A568-7E22FC426061}" type="presOf" srcId="{0BE0B7E4-7B3A-4C57-8E0D-D9CEC7B2C43F}" destId="{07F78074-4D04-47B5-9A4A-73E9D149CFA7}" srcOrd="0" destOrd="0" presId="urn:microsoft.com/office/officeart/2005/8/layout/hList3"/>
    <dgm:cxn modelId="{7090B216-93BE-4E5C-9C8D-D5D386828E91}" type="presOf" srcId="{B8956CD5-9D79-47AB-B9C6-418338D27EF3}" destId="{AE560A81-FDE0-4A00-8814-E59B8DD569BD}"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516F0D7A-90E6-475C-B211-6F6C01846CBA}" type="presParOf" srcId="{07F78074-4D04-47B5-9A4A-73E9D149CFA7}" destId="{80281D6B-4E1C-43D7-99D8-9D8AF1D3DBEF}" srcOrd="0" destOrd="0" presId="urn:microsoft.com/office/officeart/2005/8/layout/hList3"/>
    <dgm:cxn modelId="{6E165596-68A9-42B3-90B2-0035308830E4}" type="presParOf" srcId="{07F78074-4D04-47B5-9A4A-73E9D149CFA7}" destId="{ABCA2A22-7012-4CF5-8855-FAC95DE9F141}" srcOrd="1" destOrd="0" presId="urn:microsoft.com/office/officeart/2005/8/layout/hList3"/>
    <dgm:cxn modelId="{51B2F321-2E5E-4E6A-BBEF-992CE9E1A4BE}" type="presParOf" srcId="{ABCA2A22-7012-4CF5-8855-FAC95DE9F141}" destId="{8A58F5C7-FF6B-4E4A-B29F-D6A72C33BE24}" srcOrd="0" destOrd="0" presId="urn:microsoft.com/office/officeart/2005/8/layout/hList3"/>
    <dgm:cxn modelId="{1D931C69-364F-4288-8E3F-8742D70EFC77}" type="presParOf" srcId="{ABCA2A22-7012-4CF5-8855-FAC95DE9F141}" destId="{DFABE977-EA8A-44CD-81E4-CF31AB6A2BCC}" srcOrd="1" destOrd="0" presId="urn:microsoft.com/office/officeart/2005/8/layout/hList3"/>
    <dgm:cxn modelId="{325626B4-56B6-44C0-98A8-70CF821A2BDD}" type="presParOf" srcId="{ABCA2A22-7012-4CF5-8855-FAC95DE9F141}" destId="{AE560A81-FDE0-4A00-8814-E59B8DD569BD}" srcOrd="2" destOrd="0" presId="urn:microsoft.com/office/officeart/2005/8/layout/hList3"/>
    <dgm:cxn modelId="{DEA41CA8-08FF-4092-8CFB-1E94D2908FA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B376B3A8-A7DE-438A-A849-2F6361E8D2EE}" srcId="{DD5F7AAF-112C-4A9A-B0AB-25D201DE691C}" destId="{FE3C5589-28CC-4922-A515-C6A04D6E4330}" srcOrd="0" destOrd="0" parTransId="{330CFBC0-0F30-4AEE-9E0A-F3FCAA43A528}" sibTransId="{4A8147C1-EB5C-4D75-B688-D44A0CE15C05}"/>
    <dgm:cxn modelId="{69981E1A-9743-4399-BFC1-53B98ADEB388}" type="presOf" srcId="{B8956CD5-9D79-47AB-B9C6-418338D27EF3}" destId="{AE560A81-FDE0-4A00-8814-E59B8DD569BD}" srcOrd="0" destOrd="0" presId="urn:microsoft.com/office/officeart/2005/8/layout/hList3"/>
    <dgm:cxn modelId="{5425491D-A7DA-4F70-89B9-BEB74CA2377D}" type="presOf" srcId="{DD5F7AAF-112C-4A9A-B0AB-25D201DE691C}" destId="{80281D6B-4E1C-43D7-99D8-9D8AF1D3DBEF}" srcOrd="0" destOrd="0" presId="urn:microsoft.com/office/officeart/2005/8/layout/hList3"/>
    <dgm:cxn modelId="{D672E0CB-75A9-4E0E-B5B7-EF03A0303066}" type="presOf" srcId="{1F812C4B-C766-4543-BEE2-04A11E090143}" destId="{DFABE977-EA8A-44CD-81E4-CF31AB6A2BCC}" srcOrd="0" destOrd="0" presId="urn:microsoft.com/office/officeart/2005/8/layout/hList3"/>
    <dgm:cxn modelId="{625928C8-2BFC-4204-B027-9DEE3DCAFF56}" type="presOf" srcId="{0BE0B7E4-7B3A-4C57-8E0D-D9CEC7B2C43F}" destId="{07F78074-4D04-47B5-9A4A-73E9D149CFA7}" srcOrd="0" destOrd="0" presId="urn:microsoft.com/office/officeart/2005/8/layout/hList3"/>
    <dgm:cxn modelId="{F2E4A206-8AA6-459F-95C2-FE035AC6AC60}" type="presOf" srcId="{FE3C5589-28CC-4922-A515-C6A04D6E4330}" destId="{8A58F5C7-FF6B-4E4A-B29F-D6A72C33BE24}"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D8D947B3-BDB5-43D9-B157-ADEE56F9D92E}" srcId="{DD5F7AAF-112C-4A9A-B0AB-25D201DE691C}" destId="{B8956CD5-9D79-47AB-B9C6-418338D27EF3}" srcOrd="2" destOrd="0" parTransId="{19EE27EE-6D18-4D20-BABE-466DBF73A0A2}" sibTransId="{90C608AD-AF6B-4DB2-9CD4-5DA607B04748}"/>
    <dgm:cxn modelId="{FB5320D2-A3E3-4198-9A12-6824580BCEB1}" type="presParOf" srcId="{07F78074-4D04-47B5-9A4A-73E9D149CFA7}" destId="{80281D6B-4E1C-43D7-99D8-9D8AF1D3DBEF}" srcOrd="0" destOrd="0" presId="urn:microsoft.com/office/officeart/2005/8/layout/hList3"/>
    <dgm:cxn modelId="{C15D3C36-FB4F-44EC-AEEF-91B055D87587}" type="presParOf" srcId="{07F78074-4D04-47B5-9A4A-73E9D149CFA7}" destId="{ABCA2A22-7012-4CF5-8855-FAC95DE9F141}" srcOrd="1" destOrd="0" presId="urn:microsoft.com/office/officeart/2005/8/layout/hList3"/>
    <dgm:cxn modelId="{50DF269F-D701-4047-80FD-62C3D8BAE408}" type="presParOf" srcId="{ABCA2A22-7012-4CF5-8855-FAC95DE9F141}" destId="{8A58F5C7-FF6B-4E4A-B29F-D6A72C33BE24}" srcOrd="0" destOrd="0" presId="urn:microsoft.com/office/officeart/2005/8/layout/hList3"/>
    <dgm:cxn modelId="{472E5207-44EC-4068-8A12-6DA22A5B2292}" type="presParOf" srcId="{ABCA2A22-7012-4CF5-8855-FAC95DE9F141}" destId="{DFABE977-EA8A-44CD-81E4-CF31AB6A2BCC}" srcOrd="1" destOrd="0" presId="urn:microsoft.com/office/officeart/2005/8/layout/hList3"/>
    <dgm:cxn modelId="{A1B96778-1F8E-4E3E-B20C-84D5C54FAB0E}" type="presParOf" srcId="{ABCA2A22-7012-4CF5-8855-FAC95DE9F141}" destId="{AE560A81-FDE0-4A00-8814-E59B8DD569BD}" srcOrd="2" destOrd="0" presId="urn:microsoft.com/office/officeart/2005/8/layout/hList3"/>
    <dgm:cxn modelId="{1952BF5D-9FA3-4356-AF52-EF8ABDBB2BDB}"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B376B3A8-A7DE-438A-A849-2F6361E8D2EE}" srcId="{DD5F7AAF-112C-4A9A-B0AB-25D201DE691C}" destId="{FE3C5589-28CC-4922-A515-C6A04D6E4330}" srcOrd="0" destOrd="0" parTransId="{330CFBC0-0F30-4AEE-9E0A-F3FCAA43A528}" sibTransId="{4A8147C1-EB5C-4D75-B688-D44A0CE15C05}"/>
    <dgm:cxn modelId="{8B084E28-02D4-4573-B0F0-7067969A7F19}" type="presOf" srcId="{FE3C5589-28CC-4922-A515-C6A04D6E4330}" destId="{8A58F5C7-FF6B-4E4A-B29F-D6A72C33BE24}" srcOrd="0" destOrd="0" presId="urn:microsoft.com/office/officeart/2005/8/layout/hList3"/>
    <dgm:cxn modelId="{8A5B2F96-836B-45B6-A604-A181B4CE4534}" type="presOf" srcId="{0BE0B7E4-7B3A-4C57-8E0D-D9CEC7B2C43F}" destId="{07F78074-4D04-47B5-9A4A-73E9D149CFA7}" srcOrd="0" destOrd="0" presId="urn:microsoft.com/office/officeart/2005/8/layout/hList3"/>
    <dgm:cxn modelId="{DF6614BA-8894-497D-A835-57CC6F3DB369}" type="presOf" srcId="{B8956CD5-9D79-47AB-B9C6-418338D27EF3}" destId="{AE560A81-FDE0-4A00-8814-E59B8DD569BD}" srcOrd="0" destOrd="0" presId="urn:microsoft.com/office/officeart/2005/8/layout/hList3"/>
    <dgm:cxn modelId="{3CC08A4E-85FA-40F1-A7E7-31A737E44171}" type="presOf" srcId="{1F812C4B-C766-4543-BEE2-04A11E090143}" destId="{DFABE977-EA8A-44CD-81E4-CF31AB6A2BCC}" srcOrd="0" destOrd="0" presId="urn:microsoft.com/office/officeart/2005/8/layout/hList3"/>
    <dgm:cxn modelId="{EE71B323-799A-4F19-879C-EB4FDCED8EC4}"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D8D947B3-BDB5-43D9-B157-ADEE56F9D92E}" srcId="{DD5F7AAF-112C-4A9A-B0AB-25D201DE691C}" destId="{B8956CD5-9D79-47AB-B9C6-418338D27EF3}" srcOrd="2" destOrd="0" parTransId="{19EE27EE-6D18-4D20-BABE-466DBF73A0A2}" sibTransId="{90C608AD-AF6B-4DB2-9CD4-5DA607B04748}"/>
    <dgm:cxn modelId="{510D5B52-AC5B-4D4A-905B-1A91D868DC7E}" type="presParOf" srcId="{07F78074-4D04-47B5-9A4A-73E9D149CFA7}" destId="{80281D6B-4E1C-43D7-99D8-9D8AF1D3DBEF}" srcOrd="0" destOrd="0" presId="urn:microsoft.com/office/officeart/2005/8/layout/hList3"/>
    <dgm:cxn modelId="{CD7AAE0C-5014-4580-A0F7-80FC6F0DCE94}" type="presParOf" srcId="{07F78074-4D04-47B5-9A4A-73E9D149CFA7}" destId="{ABCA2A22-7012-4CF5-8855-FAC95DE9F141}" srcOrd="1" destOrd="0" presId="urn:microsoft.com/office/officeart/2005/8/layout/hList3"/>
    <dgm:cxn modelId="{74F8B321-45FE-49AD-A7CC-6BE6987D50A3}" type="presParOf" srcId="{ABCA2A22-7012-4CF5-8855-FAC95DE9F141}" destId="{8A58F5C7-FF6B-4E4A-B29F-D6A72C33BE24}" srcOrd="0" destOrd="0" presId="urn:microsoft.com/office/officeart/2005/8/layout/hList3"/>
    <dgm:cxn modelId="{7A4FABEE-68D1-4DCF-877C-CA4D23B2F51F}" type="presParOf" srcId="{ABCA2A22-7012-4CF5-8855-FAC95DE9F141}" destId="{DFABE977-EA8A-44CD-81E4-CF31AB6A2BCC}" srcOrd="1" destOrd="0" presId="urn:microsoft.com/office/officeart/2005/8/layout/hList3"/>
    <dgm:cxn modelId="{AC9D4074-CDC8-48BD-A71F-EE668D9C46C7}" type="presParOf" srcId="{ABCA2A22-7012-4CF5-8855-FAC95DE9F141}" destId="{AE560A81-FDE0-4A00-8814-E59B8DD569BD}" srcOrd="2" destOrd="0" presId="urn:microsoft.com/office/officeart/2005/8/layout/hList3"/>
    <dgm:cxn modelId="{22306AA1-778A-4510-AA0F-3395AE11EA82}"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7/31/2013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7/31/2013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10</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11</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14</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15</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16</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17</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18</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19</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20</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21</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22</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24</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25</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26</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27</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28</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29</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30</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31</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32</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33</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34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35</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36</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37</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38</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39</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40</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41</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42</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43</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44</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45</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47</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48</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49</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50</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51</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52</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53</a:t>
            </a:fld>
            <a:endParaRPr lang="en-US"/>
          </a:p>
        </p:txBody>
      </p:sp>
    </p:spTree>
    <p:extLst>
      <p:ext uri="{BB962C8B-B14F-4D97-AF65-F5344CB8AC3E}">
        <p14:creationId xmlns:p14="http://schemas.microsoft.com/office/powerpoint/2010/main" val="756992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63</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64</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dirty="0"/>
          </a:p>
        </p:txBody>
      </p:sp>
    </p:spTree>
    <p:extLst>
      <p:ext uri="{BB962C8B-B14F-4D97-AF65-F5344CB8AC3E}">
        <p14:creationId xmlns:p14="http://schemas.microsoft.com/office/powerpoint/2010/main" val="2132896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7/31/2013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7/31/2013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7/31/2013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7/31/2013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7/31/2013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mf"/><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3.emf"/><Relationship Id="rId4" Type="http://schemas.openxmlformats.org/officeDocument/2006/relationships/diagramLayout" Target="../diagrams/layout2.xml"/><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3.emf"/><Relationship Id="rId4" Type="http://schemas.openxmlformats.org/officeDocument/2006/relationships/diagramLayout" Target="../diagrams/layout3.xml"/><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3.emf"/><Relationship Id="rId4" Type="http://schemas.openxmlformats.org/officeDocument/2006/relationships/diagramLayout" Target="../diagrams/layout4.xml"/><Relationship Id="rId9"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4.gif"/><Relationship Id="rId5" Type="http://schemas.openxmlformats.org/officeDocument/2006/relationships/diagramQuickStyle" Target="../diagrams/quickStyle5.xml"/><Relationship Id="rId10" Type="http://schemas.openxmlformats.org/officeDocument/2006/relationships/image" Target="../media/image13.emf"/><Relationship Id="rId4" Type="http://schemas.openxmlformats.org/officeDocument/2006/relationships/diagramLayout" Target="../diagrams/layout5.xml"/><Relationship Id="rId9"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4.gif"/><Relationship Id="rId5" Type="http://schemas.openxmlformats.org/officeDocument/2006/relationships/diagramQuickStyle" Target="../diagrams/quickStyle6.xml"/><Relationship Id="rId10" Type="http://schemas.openxmlformats.org/officeDocument/2006/relationships/image" Target="../media/image13.emf"/><Relationship Id="rId4" Type="http://schemas.openxmlformats.org/officeDocument/2006/relationships/diagramLayout" Target="../diagrams/layout6.xml"/><Relationship Id="rId9"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e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6.png"/><Relationship Id="rId7"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6.png"/><Relationship Id="rId7" Type="http://schemas.openxmlformats.org/officeDocument/2006/relationships/image" Target="../media/image21.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image" Target="../media/image18.jpg"/><Relationship Id="rId4" Type="http://schemas.microsoft.com/office/2007/relationships/hdphoto" Target="../media/hdphoto4.wdp"/><Relationship Id="rId9" Type="http://schemas.openxmlformats.org/officeDocument/2006/relationships/image" Target="../media/image17.jpeg"/></Relationships>
</file>

<file path=ppt/slides/_rels/slide42.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image" Target="../media/image16.png"/><Relationship Id="rId7" Type="http://schemas.openxmlformats.org/officeDocument/2006/relationships/image" Target="../media/image21.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3.jpeg"/><Relationship Id="rId5" Type="http://schemas.openxmlformats.org/officeDocument/2006/relationships/image" Target="../media/image19.jpeg"/><Relationship Id="rId10" Type="http://schemas.openxmlformats.org/officeDocument/2006/relationships/image" Target="../media/image18.jpg"/><Relationship Id="rId4" Type="http://schemas.microsoft.com/office/2007/relationships/hdphoto" Target="../media/hdphoto4.wdp"/><Relationship Id="rId9" Type="http://schemas.openxmlformats.org/officeDocument/2006/relationships/image" Target="../media/image17.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jpeg"/><Relationship Id="rId2" Type="http://schemas.openxmlformats.org/officeDocument/2006/relationships/image" Target="../media/image35.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7.jpeg"/><Relationship Id="rId4" Type="http://schemas.microsoft.com/office/2007/relationships/hdphoto" Target="../media/hdphoto6.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wmf"/></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 3"/>
          <p:cNvSpPr>
            <a:spLocks noGrp="1"/>
          </p:cNvSpPr>
          <p:nvPr>
            <p:ph idx="1"/>
          </p:nvPr>
        </p:nvSpPr>
        <p:spPr>
          <a:xfrm>
            <a:off x="457200" y="1798637"/>
            <a:ext cx="8229600" cy="4525963"/>
          </a:xfrm>
        </p:spPr>
        <p:txBody>
          <a:bodyPr>
            <a:normAutofit/>
          </a:bodyPr>
          <a:lstStyle/>
          <a:p>
            <a:pPr>
              <a:buChar char=" "/>
            </a:pPr>
            <a:r>
              <a:rPr lang="en-US" sz="3600" b="1" i="1" smtClean="0"/>
              <a:t>   </a:t>
            </a:r>
            <a:r>
              <a:rPr lang="en-US" sz="3600" smtClean="0"/>
              <a:t>             </a:t>
            </a:r>
            <a:endParaRPr lang="en-US" sz="3600" dirty="0"/>
          </a:p>
          <a:p>
            <a:pPr>
              <a:buChar char=" "/>
            </a:pPr>
            <a:r>
              <a:rPr lang="en-US" sz="3600" b="1" i="1" smtClean="0"/>
              <a:t>              </a:t>
            </a:r>
            <a:r>
              <a:rPr lang="en-US" sz="3600" smtClean="0"/>
              <a:t> </a:t>
            </a:r>
            <a:r>
              <a:rPr lang="en-US" sz="3600" smtClean="0"/>
              <a:t/>
            </a:r>
            <a:br>
              <a:rPr lang="en-US" sz="3600" smtClean="0"/>
            </a:br>
            <a:r>
              <a:rPr lang="en-US" sz="3600" smtClean="0"/>
              <a:t>                     </a:t>
            </a:r>
            <a:endParaRPr lang="en-US" sz="3600" dirty="0" smtClean="0"/>
          </a:p>
          <a:p>
            <a:pPr>
              <a:buChar char=" "/>
            </a:pPr>
            <a:r>
              <a:rPr lang="en-US" sz="3600" b="1" i="1" smtClean="0"/>
              <a:t>   </a:t>
            </a:r>
            <a:r>
              <a:rPr lang="en-US" sz="3600" smtClean="0"/>
              <a:t>             </a:t>
            </a:r>
            <a:endParaRPr lang="en-US" sz="3600" dirty="0"/>
          </a:p>
          <a:p>
            <a:pPr marL="0" indent="0">
              <a:buNone/>
            </a:pPr>
            <a:endParaRPr lang="en-US" sz="1800" dirty="0" smtClean="0"/>
          </a:p>
          <a:p>
            <a:pPr>
              <a:buChar char=" "/>
            </a:pPr>
            <a:r>
              <a:rPr lang="en-US" sz="3600" smtClean="0"/>
              <a:t>             </a:t>
            </a:r>
            <a:r>
              <a:rPr lang="en-US" sz="3600" b="1" i="1" smtClean="0"/>
              <a:t>                      </a:t>
            </a:r>
            <a:r>
              <a:rPr lang="en-US" sz="3600" smtClean="0"/>
              <a:t> </a:t>
            </a:r>
            <a:endParaRPr lang="en-US" sz="3600" dirty="0" smtClean="0"/>
          </a:p>
          <a:p>
            <a:pPr>
              <a:buChar char=" "/>
            </a:pPr>
            <a:r>
              <a:rPr lang="en-US" sz="3600" smtClean="0"/>
              <a:t>                        </a:t>
            </a:r>
            <a:endParaRPr lang="en-US" sz="3600" dirty="0"/>
          </a:p>
          <a:p>
            <a:pPr marL="0" indent="0">
              <a:buNone/>
            </a:pPr>
            <a:endParaRPr lang="en-US" sz="3600" dirty="0" smtClean="0"/>
          </a:p>
        </p:txBody>
      </p:sp>
      <p:grpSp>
        <p:nvGrpSpPr>
          <p:cNvPr id="9" name="Group 8" descr=" 9"/>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0" name="Title 9"/>
          <p:cNvSpPr>
            <a:spLocks noGrp="1"/>
          </p:cNvSpPr>
          <p:nvPr>
            <p:ph type="title"/>
          </p:nvPr>
        </p:nvSpPr>
        <p:spPr/>
        <p:txBody>
          <a:bodyPr/>
          <a:lstStyle/>
          <a:p>
            <a:endParaRPr lang="en-US"/>
          </a:p>
        </p:txBody>
      </p:sp>
    </p:spTree>
    <p:extLst>
      <p:ext uri="{BB962C8B-B14F-4D97-AF65-F5344CB8AC3E}">
        <p14:creationId xmlns:p14="http://schemas.microsoft.com/office/powerpoint/2010/main" val="24339488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36247" y="4816853"/>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1938992"/>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342900" indent="-342900">
              <a:buFont typeface="Arial" pitchFamily="34" charset="0"/>
              <a:buChar char=" "/>
            </a:pPr>
            <a:r>
              <a:rPr lang="en-US" sz="2400" smtClean="0"/>
              <a:t>                               </a:t>
            </a:r>
            <a:r>
              <a:rPr lang="en-US" sz="2400" smtClean="0"/>
              <a:t/>
            </a:r>
            <a:br>
              <a:rPr lang="en-US" sz="2400" smtClean="0"/>
            </a:br>
            <a:r>
              <a:rPr lang="en-US" sz="2400" smtClean="0"/>
              <a:t>                                 </a:t>
            </a:r>
            <a:endParaRPr lang="en-US" sz="2400" dirty="0"/>
          </a:p>
          <a:p>
            <a:pPr marL="342900" indent="-342900">
              <a:buFont typeface="Arial" pitchFamily="34" charset="0"/>
              <a:buChar char=" "/>
            </a:pPr>
            <a:r>
              <a:rPr lang="en-US" sz="2400" smtClean="0"/>
              <a:t>                                                 </a:t>
            </a: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1227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36247" y="4816853"/>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1938992"/>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342900" indent="-342900">
              <a:buFont typeface="Arial" pitchFamily="34" charset="0"/>
              <a:buChar char=" "/>
            </a:pPr>
            <a:r>
              <a:rPr lang="en-US" sz="2400" smtClean="0"/>
              <a:t>                                                 </a:t>
            </a: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12" name="Left Arrow 11" descr=" 20"/>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Tree>
    <p:extLst>
      <p:ext uri="{BB962C8B-B14F-4D97-AF65-F5344CB8AC3E}">
        <p14:creationId xmlns:p14="http://schemas.microsoft.com/office/powerpoint/2010/main" val="37916947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36247" y="4816853"/>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6193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6169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8939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200" y="1514767"/>
            <a:ext cx="2323072" cy="1585049"/>
          </a:xfrm>
          <a:prstGeom prst="rect">
            <a:avLst/>
          </a:prstGeom>
          <a:noFill/>
        </p:spPr>
        <p:txBody>
          <a:bodyPr wrap="none" rtlCol="0">
            <a:spAutoFit/>
          </a:bodyPr>
          <a:lstStyle/>
          <a:p>
            <a:pPr marL="230188" lvl="0" indent="-230188">
              <a:buFont typeface="Wingdings" pitchFamily="2" charset="2"/>
              <a:buChar char="Ø"/>
            </a:pPr>
            <a:r>
              <a:rPr lang="en-US" sz="2800" b="1" smtClean="0">
                <a:latin typeface="Calibri"/>
              </a:rPr>
              <a:t>Prediction</a:t>
            </a:r>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 206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0843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199" y="1514767"/>
            <a:ext cx="2323072" cy="1585049"/>
          </a:xfrm>
          <a:prstGeom prst="rect">
            <a:avLst/>
          </a:prstGeom>
          <a:noFill/>
        </p:spPr>
        <p:txBody>
          <a:bodyPr wrap="none" rtlCol="0">
            <a:spAutoFit/>
          </a:bodyPr>
          <a:lstStyle/>
          <a:p>
            <a:pPr marL="230188" lvl="0" indent="-230188">
              <a:buFont typeface="Wingdings" pitchFamily="2" charset="2"/>
              <a:buChar char="Ø"/>
            </a:pPr>
            <a:r>
              <a:rPr lang="en-US" sz="2800" b="1" smtClean="0">
                <a:latin typeface="Calibri"/>
              </a:rPr>
              <a:t>Prediction</a:t>
            </a:r>
          </a:p>
          <a:p>
            <a:pPr marL="230188" indent="-230188">
              <a:buFont typeface="Wingdings" pitchFamily="2" charset="2"/>
              <a:buChar char="Ø"/>
            </a:pPr>
            <a:endParaRPr lang="en-US" sz="500" b="1" dirty="0" smtClean="0"/>
          </a:p>
          <a:p>
            <a:pPr marL="230188" lvl="0" indent="-230188">
              <a:buFont typeface="Wingdings" pitchFamily="2" charset="2"/>
              <a:buChar char="Ø"/>
            </a:pPr>
            <a:r>
              <a:rPr lang="en-US" sz="2800" b="1" smtClean="0">
                <a:latin typeface="Calibri"/>
              </a:rPr>
              <a:t>Explanation</a:t>
            </a:r>
            <a:br>
              <a:rPr lang="en-US" sz="2800" b="1" smtClean="0">
                <a:latin typeface="Calibri"/>
              </a:rPr>
            </a:br>
            <a:endParaRPr lang="en-US" sz="500" b="1" smtClean="0">
              <a:latin typeface="Calibri"/>
            </a:endParaRPr>
          </a:p>
          <a:p>
            <a:pPr marL="457200" indent="-457200">
              <a:buFont typeface="Wingdings" pitchFamily="2" charset="2"/>
              <a:buChar char=" "/>
            </a:pPr>
            <a:r>
              <a:rPr lang="en-US" sz="2800" b="1" smtClean="0"/>
              <a:t>            </a:t>
            </a: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 206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9" descr=" 2067"/>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6556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199" y="1514767"/>
            <a:ext cx="2323072" cy="1969770"/>
          </a:xfrm>
          <a:prstGeom prst="rect">
            <a:avLst/>
          </a:prstGeom>
          <a:noFill/>
        </p:spPr>
        <p:txBody>
          <a:bodyPr wrap="none" rtlCol="0">
            <a:spAutoFit/>
          </a:bodyPr>
          <a:lstStyle/>
          <a:p>
            <a:pPr marL="230188" lvl="0" indent="-230188">
              <a:buFont typeface="Wingdings" pitchFamily="2" charset="2"/>
              <a:buChar char="Ø"/>
            </a:pPr>
            <a:r>
              <a:rPr lang="en-US" sz="2800" b="1" smtClean="0">
                <a:latin typeface="Calibri"/>
              </a:rPr>
              <a:t>Prediction</a:t>
            </a:r>
          </a:p>
          <a:p>
            <a:pPr marL="230188" indent="-230188">
              <a:buFont typeface="Wingdings" pitchFamily="2" charset="2"/>
              <a:buChar char="Ø"/>
            </a:pPr>
            <a:endParaRPr lang="en-US" sz="500" b="1" dirty="0" smtClean="0"/>
          </a:p>
          <a:p>
            <a:pPr marL="230188" lvl="0" indent="-230188">
              <a:buFont typeface="Wingdings" pitchFamily="2" charset="2"/>
              <a:buChar char="Ø"/>
            </a:pPr>
            <a:r>
              <a:rPr lang="en-US" sz="2800" b="1" smtClean="0">
                <a:latin typeface="Calibri"/>
              </a:rPr>
              <a:t>Explanation</a:t>
            </a:r>
            <a:br>
              <a:rPr lang="en-US" sz="2800" b="1" smtClean="0">
                <a:latin typeface="Calibri"/>
              </a:rPr>
            </a:br>
            <a:endParaRPr lang="en-US" sz="500" b="1" smtClean="0">
              <a:latin typeface="Calibri"/>
            </a:endParaRPr>
          </a:p>
          <a:p>
            <a:pPr marL="230188" lvl="0" indent="-230188">
              <a:buFont typeface="Wingdings" pitchFamily="2" charset="2"/>
              <a:buChar char="Ø"/>
            </a:pPr>
            <a:r>
              <a:rPr lang="en-US" sz="2800" b="1" smtClean="0">
                <a:latin typeface="Calibri"/>
              </a:rPr>
              <a:t>Intervention</a:t>
            </a:r>
          </a:p>
          <a:p>
            <a:pPr marL="457200" indent="-457200">
              <a:buFont typeface="Wingdings" pitchFamily="2" charset="2"/>
              <a:buChar char=" "/>
            </a:pP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 206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9" descr=" 2067"/>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0" descr=" 2068"/>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81976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199" y="1514767"/>
            <a:ext cx="2323072" cy="1969770"/>
          </a:xfrm>
          <a:prstGeom prst="rect">
            <a:avLst/>
          </a:prstGeom>
          <a:noFill/>
        </p:spPr>
        <p:txBody>
          <a:bodyPr wrap="none" rtlCol="0">
            <a:spAutoFit/>
          </a:bodyPr>
          <a:lstStyle/>
          <a:p>
            <a:pPr marL="230188" lvl="0" indent="-230188">
              <a:buFont typeface="Wingdings" pitchFamily="2" charset="2"/>
              <a:buChar char="Ø"/>
            </a:pPr>
            <a:r>
              <a:rPr lang="en-US" sz="2800" b="1" smtClean="0">
                <a:latin typeface="Calibri"/>
              </a:rPr>
              <a:t>Prediction</a:t>
            </a:r>
          </a:p>
          <a:p>
            <a:pPr marL="230188" indent="-230188">
              <a:buFont typeface="Wingdings" pitchFamily="2" charset="2"/>
              <a:buChar char="Ø"/>
            </a:pPr>
            <a:endParaRPr lang="en-US" sz="500" b="1" dirty="0" smtClean="0"/>
          </a:p>
          <a:p>
            <a:pPr marL="230188" lvl="0" indent="-230188">
              <a:buFont typeface="Wingdings" pitchFamily="2" charset="2"/>
              <a:buChar char="Ø"/>
            </a:pPr>
            <a:r>
              <a:rPr lang="en-US" sz="2800" b="1" smtClean="0">
                <a:latin typeface="Calibri"/>
              </a:rPr>
              <a:t>Explanation</a:t>
            </a:r>
            <a:br>
              <a:rPr lang="en-US" sz="2800" b="1" smtClean="0">
                <a:latin typeface="Calibri"/>
              </a:rPr>
            </a:br>
            <a:endParaRPr lang="en-US" sz="500" b="1" smtClean="0">
              <a:latin typeface="Calibri"/>
            </a:endParaRPr>
          </a:p>
          <a:p>
            <a:pPr marL="230188" lvl="0" indent="-230188">
              <a:buFont typeface="Wingdings" pitchFamily="2" charset="2"/>
              <a:buChar char="Ø"/>
            </a:pPr>
            <a:r>
              <a:rPr lang="en-US" sz="2800" b="1" smtClean="0">
                <a:latin typeface="Calibri"/>
              </a:rPr>
              <a:t>Intervention</a:t>
            </a:r>
          </a:p>
          <a:p>
            <a:pPr marL="457200" indent="-457200">
              <a:buFont typeface="Wingdings" pitchFamily="2" charset="2"/>
              <a:buChar char=" "/>
            </a:pP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 206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9" descr=" 2067"/>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0" descr=" 2068"/>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descr=" 24"/>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Tree>
    <p:extLst>
      <p:ext uri="{BB962C8B-B14F-4D97-AF65-F5344CB8AC3E}">
        <p14:creationId xmlns:p14="http://schemas.microsoft.com/office/powerpoint/2010/main" val="42052793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199" y="1514767"/>
            <a:ext cx="2323072" cy="1969770"/>
          </a:xfrm>
          <a:prstGeom prst="rect">
            <a:avLst/>
          </a:prstGeom>
          <a:noFill/>
        </p:spPr>
        <p:txBody>
          <a:bodyPr wrap="none" rtlCol="0">
            <a:spAutoFit/>
          </a:bodyPr>
          <a:lstStyle/>
          <a:p>
            <a:pPr marL="230188" lvl="0" indent="-230188">
              <a:buFont typeface="Wingdings" pitchFamily="2" charset="2"/>
              <a:buChar char="Ø"/>
            </a:pPr>
            <a:r>
              <a:rPr lang="en-US" sz="2800" b="1" smtClean="0">
                <a:latin typeface="Calibri"/>
              </a:rPr>
              <a:t>Prediction</a:t>
            </a:r>
          </a:p>
          <a:p>
            <a:pPr marL="230188" indent="-230188">
              <a:buFont typeface="Wingdings" pitchFamily="2" charset="2"/>
              <a:buChar char="Ø"/>
            </a:pPr>
            <a:endParaRPr lang="en-US" sz="500" b="1" dirty="0" smtClean="0"/>
          </a:p>
          <a:p>
            <a:pPr marL="230188" lvl="0" indent="-230188">
              <a:buFont typeface="Wingdings" pitchFamily="2" charset="2"/>
              <a:buChar char="Ø"/>
            </a:pPr>
            <a:r>
              <a:rPr lang="en-US" sz="2800" b="1" smtClean="0">
                <a:latin typeface="Calibri"/>
              </a:rPr>
              <a:t>Explanation</a:t>
            </a:r>
            <a:br>
              <a:rPr lang="en-US" sz="2800" b="1" smtClean="0">
                <a:latin typeface="Calibri"/>
              </a:rPr>
            </a:br>
            <a:endParaRPr lang="en-US" sz="500" b="1" smtClean="0">
              <a:latin typeface="Calibri"/>
            </a:endParaRPr>
          </a:p>
          <a:p>
            <a:pPr marL="230188" lvl="0" indent="-230188">
              <a:buFont typeface="Wingdings" pitchFamily="2" charset="2"/>
              <a:buChar char="Ø"/>
            </a:pPr>
            <a:r>
              <a:rPr lang="en-US" sz="2800" b="1" smtClean="0">
                <a:latin typeface="Calibri"/>
              </a:rPr>
              <a:t>Intervention</a:t>
            </a:r>
          </a:p>
          <a:p>
            <a:pPr marL="457200" indent="-457200">
              <a:buFont typeface="Wingdings" pitchFamily="2" charset="2"/>
              <a:buChar char=" "/>
            </a:pP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 206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9" descr=" 2067"/>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0" descr=" 2068"/>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descr=" 24"/>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17" name="TextBox 16" descr=" 3"/>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32147002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itle 1" descr=" 2"/>
          <p:cNvSpPr txBox="1">
            <a:spLocks/>
          </p:cNvSpPr>
          <p:nvPr/>
        </p:nvSpPr>
        <p:spPr>
          <a:xfrm>
            <a:off x="457200" y="2746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We Are Modelers, </a:t>
            </a:r>
            <a:br>
              <a:rPr lang="en-US" smtClean="0"/>
            </a:br>
            <a:r>
              <a:rPr lang="en-US" smtClean="0"/>
              <a:t>Pressing Our Models</a:t>
            </a:r>
            <a:endParaRPr lang="en-US" dirty="0"/>
          </a:p>
        </p:txBody>
      </p:sp>
      <p:sp>
        <p:nvSpPr>
          <p:cNvPr id="3" name="Content Placeholder 2" descr=" 3"/>
          <p:cNvSpPr>
            <a:spLocks noGrp="1"/>
          </p:cNvSpPr>
          <p:nvPr>
            <p:ph idx="1"/>
          </p:nvPr>
        </p:nvSpPr>
        <p:spPr>
          <a:xfrm>
            <a:off x="457200" y="1798637"/>
            <a:ext cx="8229600" cy="4525963"/>
          </a:xfrm>
        </p:spPr>
        <p:txBody>
          <a:bodyPr>
            <a:normAutofit/>
          </a:bodyPr>
          <a:lstStyle/>
          <a:p>
            <a:pPr>
              <a:buChar char=" "/>
            </a:pPr>
            <a:r>
              <a:rPr lang="en-US" sz="3600" b="1" i="1" smtClean="0"/>
              <a:t>   </a:t>
            </a:r>
            <a:r>
              <a:rPr lang="en-US" sz="3600" smtClean="0"/>
              <a:t>             </a:t>
            </a:r>
            <a:endParaRPr lang="en-US" sz="3600" dirty="0"/>
          </a:p>
          <a:p>
            <a:pPr>
              <a:buChar char=" "/>
            </a:pPr>
            <a:r>
              <a:rPr lang="en-US" sz="3600" b="1" i="1" smtClean="0"/>
              <a:t>              </a:t>
            </a:r>
            <a:r>
              <a:rPr lang="en-US" sz="3600" smtClean="0"/>
              <a:t> </a:t>
            </a:r>
            <a:r>
              <a:rPr lang="en-US" sz="3600" smtClean="0"/>
              <a:t/>
            </a:r>
            <a:br>
              <a:rPr lang="en-US" sz="3600" smtClean="0"/>
            </a:br>
            <a:r>
              <a:rPr lang="en-US" sz="3600" smtClean="0"/>
              <a:t>                     </a:t>
            </a:r>
            <a:endParaRPr lang="en-US" sz="3600" dirty="0" smtClean="0"/>
          </a:p>
          <a:p>
            <a:pPr>
              <a:buChar char=" "/>
            </a:pPr>
            <a:r>
              <a:rPr lang="en-US" sz="3600" b="1" i="1" smtClean="0"/>
              <a:t>   </a:t>
            </a:r>
            <a:r>
              <a:rPr lang="en-US" sz="3600" smtClean="0"/>
              <a:t>             </a:t>
            </a:r>
            <a:endParaRPr lang="en-US" sz="3600" dirty="0"/>
          </a:p>
          <a:p>
            <a:pPr marL="0" indent="0">
              <a:buNone/>
            </a:pPr>
            <a:endParaRPr lang="en-US" sz="1800" dirty="0" smtClean="0"/>
          </a:p>
          <a:p>
            <a:pPr>
              <a:buChar char=" "/>
            </a:pPr>
            <a:r>
              <a:rPr lang="en-US" sz="3600" smtClean="0"/>
              <a:t>             </a:t>
            </a:r>
            <a:r>
              <a:rPr lang="en-US" sz="3600" b="1" i="1" smtClean="0"/>
              <a:t>                      </a:t>
            </a:r>
            <a:r>
              <a:rPr lang="en-US" sz="3600" smtClean="0"/>
              <a:t> </a:t>
            </a:r>
            <a:endParaRPr lang="en-US" sz="3600" dirty="0" smtClean="0"/>
          </a:p>
          <a:p>
            <a:pPr>
              <a:buChar char=" "/>
            </a:pPr>
            <a:r>
              <a:rPr lang="en-US" sz="3600" smtClean="0"/>
              <a:t>                        </a:t>
            </a:r>
            <a:endParaRPr lang="en-US" sz="3600" dirty="0"/>
          </a:p>
          <a:p>
            <a:pPr marL="0" indent="0">
              <a:buNone/>
            </a:pPr>
            <a:endParaRPr lang="en-US" sz="3600" dirty="0" smtClean="0"/>
          </a:p>
        </p:txBody>
      </p:sp>
      <p:grpSp>
        <p:nvGrpSpPr>
          <p:cNvPr id="9" name="Group 8" descr=" 9"/>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1449710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58146" y="4652741"/>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685076" y="5505236"/>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2308324"/>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285750" lvl="0" indent="-285750">
              <a:buFont typeface="Arial" pitchFamily="34" charset="0"/>
              <a:buChar char="•"/>
            </a:pPr>
            <a:r>
              <a:rPr lang="en-US" sz="2400" smtClean="0">
                <a:latin typeface="Calibri"/>
              </a:rPr>
              <a:t>What conditions will make deer </a:t>
            </a:r>
            <a:br>
              <a:rPr lang="en-US" sz="2400" smtClean="0">
                <a:latin typeface="Calibri"/>
              </a:rPr>
            </a:br>
            <a:r>
              <a:rPr lang="en-US" sz="2400" smtClean="0">
                <a:latin typeface="Calibri"/>
              </a:rPr>
              <a:t>	most likely move under the trap?</a:t>
            </a:r>
          </a:p>
          <a:p>
            <a:pPr marL="285750" lvl="0" indent="-285750">
              <a:buFont typeface="Arial" pitchFamily="34" charset="0"/>
              <a:buChar char="•"/>
            </a:pPr>
            <a:r>
              <a:rPr lang="en-US" sz="2400" smtClean="0">
                <a:latin typeface="Calibri"/>
              </a:rPr>
              <a:t>If I make a noise, will deer move under the trap?</a:t>
            </a:r>
          </a:p>
          <a:p>
            <a:pPr marL="342900" indent="-342900">
              <a:buFont typeface="Arial" pitchFamily="34" charset="0"/>
              <a:buChar char=" "/>
            </a:pPr>
            <a:endParaRPr lang="en-US" sz="2400" dirty="0" smtClean="0"/>
          </a:p>
        </p:txBody>
      </p:sp>
      <p:sp>
        <p:nvSpPr>
          <p:cNvPr id="8" name="TextBox 7" descr=" 8"/>
          <p:cNvSpPr txBox="1"/>
          <p:nvPr/>
        </p:nvSpPr>
        <p:spPr>
          <a:xfrm>
            <a:off x="6553199" y="1514767"/>
            <a:ext cx="2323072" cy="1969770"/>
          </a:xfrm>
          <a:prstGeom prst="rect">
            <a:avLst/>
          </a:prstGeom>
          <a:noFill/>
        </p:spPr>
        <p:txBody>
          <a:bodyPr wrap="none" rtlCol="0">
            <a:spAutoFit/>
          </a:bodyPr>
          <a:lstStyle/>
          <a:p>
            <a:pPr marL="230188" lvl="0" indent="-230188">
              <a:buFont typeface="Wingdings" pitchFamily="2" charset="2"/>
              <a:buChar char="Ø"/>
            </a:pPr>
            <a:r>
              <a:rPr lang="en-US" sz="2800" b="1" smtClean="0">
                <a:latin typeface="Calibri"/>
              </a:rPr>
              <a:t>Prediction</a:t>
            </a:r>
          </a:p>
          <a:p>
            <a:pPr marL="230188" indent="-230188">
              <a:buFont typeface="Wingdings" pitchFamily="2" charset="2"/>
              <a:buChar char="Ø"/>
            </a:pPr>
            <a:endParaRPr lang="en-US" sz="500" b="1" dirty="0" smtClean="0"/>
          </a:p>
          <a:p>
            <a:pPr marL="230188" lvl="0" indent="-230188">
              <a:buFont typeface="Wingdings" pitchFamily="2" charset="2"/>
              <a:buChar char="Ø"/>
            </a:pPr>
            <a:r>
              <a:rPr lang="en-US" sz="2800" b="1" smtClean="0">
                <a:latin typeface="Calibri"/>
              </a:rPr>
              <a:t>Explanation</a:t>
            </a:r>
            <a:br>
              <a:rPr lang="en-US" sz="2800" b="1" smtClean="0">
                <a:latin typeface="Calibri"/>
              </a:rPr>
            </a:br>
            <a:endParaRPr lang="en-US" sz="500" b="1" smtClean="0">
              <a:latin typeface="Calibri"/>
            </a:endParaRPr>
          </a:p>
          <a:p>
            <a:pPr marL="230188" lvl="0" indent="-230188">
              <a:buFont typeface="Wingdings" pitchFamily="2" charset="2"/>
              <a:buChar char="Ø"/>
            </a:pPr>
            <a:r>
              <a:rPr lang="en-US" sz="2800" b="1" smtClean="0">
                <a:latin typeface="Calibri"/>
              </a:rPr>
              <a:t>Intervention</a:t>
            </a:r>
          </a:p>
          <a:p>
            <a:pPr marL="457200" indent="-457200">
              <a:buFont typeface="Wingdings" pitchFamily="2" charset="2"/>
              <a:buChar char=" "/>
            </a:pPr>
            <a:endParaRPr lang="en-US" sz="2800" b="1" dirty="0" smtClean="0"/>
          </a:p>
        </p:txBody>
      </p:sp>
      <p:sp>
        <p:nvSpPr>
          <p:cNvPr id="12" name="Rounded Rectangular Callout 11" descr=" 12"/>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1" name="Straight Connector 10" descr=" 15"/>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descr=" 27"/>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13" descr=" 206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40" y="4276944"/>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descr=" 23"/>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3" name="Picture 18" descr=" 206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9" descr=" 2067"/>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0" descr=" 2068"/>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descr=" 24"/>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17" name="TextBox 16" descr=" 3"/>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5004872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2498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
        <p:nvSpPr>
          <p:cNvPr id="5" name="Cloud Callout 4" descr=" 6"/>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6420107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marL="342900" indent="-342900">
              <a:buChar char=" "/>
            </a:pPr>
            <a:r>
              <a:rPr lang="en-US" sz="2400" smtClean="0"/>
              <a:t>                              </a:t>
            </a:r>
            <a:endParaRPr lang="en-US" sz="2400" dirty="0" smtClean="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7344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518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517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descr=" 14"/>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10" name="Group 9" descr=" 15"/>
          <p:cNvGrpSpPr/>
          <p:nvPr/>
        </p:nvGrpSpPr>
        <p:grpSpPr>
          <a:xfrm>
            <a:off x="5192080" y="3276600"/>
            <a:ext cx="3646768" cy="709375"/>
            <a:chOff x="5264024" y="4191000"/>
            <a:chExt cx="3646768" cy="709375"/>
          </a:xfrm>
        </p:grpSpPr>
        <p:sp>
          <p:nvSpPr>
            <p:cNvPr id="11" name="TextBox 10"/>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2" name="TextBox 11"/>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
        <p:nvSpPr>
          <p:cNvPr id="13" name="Left-Right Arrow 12" descr=" 31"/>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23628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descr=" 14"/>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10" name="Group 9" descr=" 15"/>
          <p:cNvGrpSpPr/>
          <p:nvPr/>
        </p:nvGrpSpPr>
        <p:grpSpPr>
          <a:xfrm>
            <a:off x="5192080" y="3276600"/>
            <a:ext cx="3646768" cy="709375"/>
            <a:chOff x="5264024" y="4191000"/>
            <a:chExt cx="3646768" cy="709375"/>
          </a:xfrm>
        </p:grpSpPr>
        <p:sp>
          <p:nvSpPr>
            <p:cNvPr id="11" name="TextBox 10"/>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2" name="TextBox 11"/>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14" name="TextBox 13" descr=" 23"/>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sp>
        <p:nvSpPr>
          <p:cNvPr id="13" name="Left-Right Arrow 12" descr=" 31"/>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74779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descr=" 10"/>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9" name="TextBox 8" descr=" 14"/>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16" name="Group 15" descr=" 20"/>
          <p:cNvGrpSpPr/>
          <p:nvPr/>
        </p:nvGrpSpPr>
        <p:grpSpPr>
          <a:xfrm>
            <a:off x="2164966" y="3300175"/>
            <a:ext cx="2639890" cy="696308"/>
            <a:chOff x="2185255" y="4248090"/>
            <a:chExt cx="2639890" cy="696308"/>
          </a:xfrm>
        </p:grpSpPr>
        <p:sp>
          <p:nvSpPr>
            <p:cNvPr id="17" name="TextBox 16"/>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8" name="TextBox 17"/>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0" name="Group 9" descr=" 15"/>
          <p:cNvGrpSpPr/>
          <p:nvPr/>
        </p:nvGrpSpPr>
        <p:grpSpPr>
          <a:xfrm>
            <a:off x="5192080" y="3276600"/>
            <a:ext cx="3646768" cy="709375"/>
            <a:chOff x="5264024" y="4191000"/>
            <a:chExt cx="3646768" cy="709375"/>
          </a:xfrm>
        </p:grpSpPr>
        <p:sp>
          <p:nvSpPr>
            <p:cNvPr id="11" name="TextBox 10"/>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2" name="TextBox 11"/>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14" name="TextBox 13" descr=" 23"/>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 30"/>
          <p:cNvGrpSpPr/>
          <p:nvPr/>
        </p:nvGrpSpPr>
        <p:grpSpPr>
          <a:xfrm>
            <a:off x="6900758" y="5096108"/>
            <a:ext cx="1021169" cy="923692"/>
            <a:chOff x="5336686" y="5410200"/>
            <a:chExt cx="1292714" cy="963849"/>
          </a:xfrm>
        </p:grpSpPr>
        <p:sp>
          <p:nvSpPr>
            <p:cNvPr id="20" name="Curved Right Arrow 19"/>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urved Right Arrow 20"/>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113824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descr=" 10"/>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9" name="TextBox 8" descr=" 14"/>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16" name="Group 15" descr=" 20"/>
          <p:cNvGrpSpPr/>
          <p:nvPr/>
        </p:nvGrpSpPr>
        <p:grpSpPr>
          <a:xfrm>
            <a:off x="2164966" y="3300175"/>
            <a:ext cx="2639890" cy="696308"/>
            <a:chOff x="2185255" y="4248090"/>
            <a:chExt cx="2639890" cy="696308"/>
          </a:xfrm>
        </p:grpSpPr>
        <p:sp>
          <p:nvSpPr>
            <p:cNvPr id="17" name="TextBox 16"/>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8" name="TextBox 17"/>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0" name="Group 9" descr=" 15"/>
          <p:cNvGrpSpPr/>
          <p:nvPr/>
        </p:nvGrpSpPr>
        <p:grpSpPr>
          <a:xfrm>
            <a:off x="5192080" y="3276600"/>
            <a:ext cx="3646768" cy="709375"/>
            <a:chOff x="5264024" y="4191000"/>
            <a:chExt cx="3646768" cy="709375"/>
          </a:xfrm>
        </p:grpSpPr>
        <p:sp>
          <p:nvSpPr>
            <p:cNvPr id="11" name="TextBox 10"/>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2" name="TextBox 11"/>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14" name="TextBox 13" descr=" 23"/>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2" name="TextBox 21" descr=" 24"/>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 30"/>
          <p:cNvGrpSpPr/>
          <p:nvPr/>
        </p:nvGrpSpPr>
        <p:grpSpPr>
          <a:xfrm>
            <a:off x="6900758" y="5096108"/>
            <a:ext cx="1021169" cy="923692"/>
            <a:chOff x="5336686" y="5410200"/>
            <a:chExt cx="1292714" cy="963849"/>
          </a:xfrm>
        </p:grpSpPr>
        <p:sp>
          <p:nvSpPr>
            <p:cNvPr id="20" name="Curved Right Arrow 19"/>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urved Right Arrow 20"/>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269545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itle 1" descr=" 2"/>
          <p:cNvSpPr txBox="1">
            <a:spLocks/>
          </p:cNvSpPr>
          <p:nvPr/>
        </p:nvSpPr>
        <p:spPr>
          <a:xfrm>
            <a:off x="457200" y="2746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We Are Modelers, </a:t>
            </a:r>
            <a:br>
              <a:rPr lang="en-US" smtClean="0"/>
            </a:br>
            <a:r>
              <a:rPr lang="en-US" smtClean="0"/>
              <a:t>Pressing Our Models</a:t>
            </a:r>
            <a:endParaRPr lang="en-US" dirty="0"/>
          </a:p>
        </p:txBody>
      </p:sp>
      <p:sp>
        <p:nvSpPr>
          <p:cNvPr id="3" name="Content Placeholder 2" descr=" 3"/>
          <p:cNvSpPr>
            <a:spLocks noGrp="1"/>
          </p:cNvSpPr>
          <p:nvPr>
            <p:ph idx="1"/>
          </p:nvPr>
        </p:nvSpPr>
        <p:spPr>
          <a:xfrm>
            <a:off x="457200" y="1798637"/>
            <a:ext cx="8229600" cy="4525963"/>
          </a:xfrm>
        </p:spPr>
        <p:txBody>
          <a:bodyPr>
            <a:normAutofit/>
          </a:bodyPr>
          <a:lstStyle/>
          <a:p>
            <a:pPr marL="0" lvl="0" indent="0">
              <a:buNone/>
            </a:pPr>
            <a:r>
              <a:rPr lang="en-US" sz="3600" b="1" i="1" smtClean="0">
                <a:latin typeface="Calibri"/>
              </a:rPr>
              <a:t>How</a:t>
            </a:r>
            <a:r>
              <a:rPr lang="en-US" sz="3600" smtClean="0">
                <a:latin typeface="Calibri"/>
              </a:rPr>
              <a:t> do we model?</a:t>
            </a:r>
          </a:p>
          <a:p>
            <a:pPr>
              <a:buChar char=" "/>
            </a:pPr>
            <a:r>
              <a:rPr lang="en-US" sz="3600" b="1" i="1" smtClean="0"/>
              <a:t>              </a:t>
            </a:r>
            <a:r>
              <a:rPr lang="en-US" sz="3600" smtClean="0"/>
              <a:t> </a:t>
            </a:r>
            <a:r>
              <a:rPr lang="en-US" sz="3600" smtClean="0"/>
              <a:t/>
            </a:r>
            <a:br>
              <a:rPr lang="en-US" sz="3600" smtClean="0"/>
            </a:br>
            <a:r>
              <a:rPr lang="en-US" sz="3600" smtClean="0"/>
              <a:t>                     </a:t>
            </a:r>
            <a:endParaRPr lang="en-US" sz="3600" dirty="0" smtClean="0"/>
          </a:p>
          <a:p>
            <a:pPr>
              <a:buChar char=" "/>
            </a:pPr>
            <a:r>
              <a:rPr lang="en-US" sz="3600" b="1" i="1" smtClean="0"/>
              <a:t>   </a:t>
            </a:r>
            <a:r>
              <a:rPr lang="en-US" sz="3600" smtClean="0"/>
              <a:t>             </a:t>
            </a:r>
            <a:endParaRPr lang="en-US" sz="3600" dirty="0"/>
          </a:p>
          <a:p>
            <a:pPr marL="0" indent="0">
              <a:buNone/>
            </a:pPr>
            <a:endParaRPr lang="en-US" sz="1800" dirty="0" smtClean="0"/>
          </a:p>
          <a:p>
            <a:pPr>
              <a:buChar char=" "/>
            </a:pPr>
            <a:r>
              <a:rPr lang="en-US" sz="3600" smtClean="0"/>
              <a:t>             </a:t>
            </a:r>
            <a:r>
              <a:rPr lang="en-US" sz="3600" b="1" i="1" smtClean="0"/>
              <a:t>                      </a:t>
            </a:r>
            <a:r>
              <a:rPr lang="en-US" sz="3600" smtClean="0"/>
              <a:t> </a:t>
            </a:r>
            <a:endParaRPr lang="en-US" sz="3600" dirty="0" smtClean="0"/>
          </a:p>
          <a:p>
            <a:pPr>
              <a:buChar char=" "/>
            </a:pPr>
            <a:r>
              <a:rPr lang="en-US" sz="3600" smtClean="0"/>
              <a:t>                        </a:t>
            </a:r>
            <a:endParaRPr lang="en-US" sz="3600" dirty="0"/>
          </a:p>
          <a:p>
            <a:pPr marL="0" indent="0">
              <a:buNone/>
            </a:pPr>
            <a:endParaRPr lang="en-US" sz="3600" dirty="0" smtClean="0"/>
          </a:p>
        </p:txBody>
      </p:sp>
      <p:grpSp>
        <p:nvGrpSpPr>
          <p:cNvPr id="9" name="Group 8" descr=" 9"/>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7741638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descr=" 10"/>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9" name="TextBox 8" descr=" 14"/>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16" name="Group 15" descr=" 20"/>
          <p:cNvGrpSpPr/>
          <p:nvPr/>
        </p:nvGrpSpPr>
        <p:grpSpPr>
          <a:xfrm>
            <a:off x="2164966" y="3300175"/>
            <a:ext cx="2639890" cy="696308"/>
            <a:chOff x="2185255" y="4248090"/>
            <a:chExt cx="2639890" cy="696308"/>
          </a:xfrm>
        </p:grpSpPr>
        <p:sp>
          <p:nvSpPr>
            <p:cNvPr id="17" name="TextBox 16"/>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8" name="TextBox 17"/>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0" name="Group 9" descr=" 15"/>
          <p:cNvGrpSpPr/>
          <p:nvPr/>
        </p:nvGrpSpPr>
        <p:grpSpPr>
          <a:xfrm>
            <a:off x="5192080" y="3276600"/>
            <a:ext cx="3646768" cy="709375"/>
            <a:chOff x="5264024" y="4191000"/>
            <a:chExt cx="3646768" cy="709375"/>
          </a:xfrm>
        </p:grpSpPr>
        <p:sp>
          <p:nvSpPr>
            <p:cNvPr id="11" name="TextBox 10"/>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2" name="TextBox 11"/>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14" name="TextBox 13" descr=" 23"/>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2" name="TextBox 21" descr=" 24"/>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 30"/>
          <p:cNvGrpSpPr/>
          <p:nvPr/>
        </p:nvGrpSpPr>
        <p:grpSpPr>
          <a:xfrm rot="21600000">
            <a:off x="6900758" y="5096108"/>
            <a:ext cx="1021169" cy="923692"/>
            <a:chOff x="5336686" y="5410200"/>
            <a:chExt cx="1292714" cy="963849"/>
          </a:xfrm>
        </p:grpSpPr>
        <p:sp>
          <p:nvSpPr>
            <p:cNvPr id="20" name="Curved Right Arrow 19"/>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urved Right Arrow 20"/>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3" name="Left-Right Arrow 22" descr=" 31"/>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descr=" 39"/>
          <p:cNvGrpSpPr/>
          <p:nvPr/>
        </p:nvGrpSpPr>
        <p:grpSpPr>
          <a:xfrm>
            <a:off x="800684" y="4722762"/>
            <a:ext cx="2094916" cy="1569659"/>
            <a:chOff x="1206416" y="4842325"/>
            <a:chExt cx="3996303" cy="858440"/>
          </a:xfrm>
        </p:grpSpPr>
        <p:sp>
          <p:nvSpPr>
            <p:cNvPr id="25" name="TextBox 24"/>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26" name="Rectangle 25"/>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Tree>
    <p:extLst>
      <p:ext uri="{BB962C8B-B14F-4D97-AF65-F5344CB8AC3E}">
        <p14:creationId xmlns:p14="http://schemas.microsoft.com/office/powerpoint/2010/main" val="28662936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 307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descr=" 4"/>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smtClean="0">
                <a:solidFill>
                  <a:prstClr val="white"/>
                </a:solidFill>
                <a:latin typeface="Calibri"/>
              </a:rPr>
              <a:t>“What are the limits of our models?”</a:t>
            </a:r>
          </a:p>
          <a:p>
            <a:pPr lvl="0"/>
            <a:r>
              <a:rPr lang="en-US" sz="2400" smtClean="0">
                <a:solidFill>
                  <a:prstClr val="white"/>
                </a:solidFill>
                <a:latin typeface="Calibri"/>
              </a:rPr>
              <a:t>“How do we acquire knowledge?”</a:t>
            </a:r>
          </a:p>
          <a:p>
            <a:pPr marL="342900" indent="-342900">
              <a:buChar char=" "/>
            </a:pPr>
            <a:endParaRPr lang="en-US" sz="2400" dirty="0" smtClean="0"/>
          </a:p>
        </p:txBody>
      </p:sp>
      <p:sp>
        <p:nvSpPr>
          <p:cNvPr id="7" name="TextBox 6" descr=" 5"/>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8" name="Left Brace 7" descr=" 9"/>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descr=" 10"/>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9" name="TextBox 8" descr=" 14"/>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16" name="Group 15" descr=" 20"/>
          <p:cNvGrpSpPr/>
          <p:nvPr/>
        </p:nvGrpSpPr>
        <p:grpSpPr>
          <a:xfrm>
            <a:off x="2164966" y="3300175"/>
            <a:ext cx="2639890" cy="696308"/>
            <a:chOff x="2185255" y="4248090"/>
            <a:chExt cx="2639890" cy="696308"/>
          </a:xfrm>
        </p:grpSpPr>
        <p:sp>
          <p:nvSpPr>
            <p:cNvPr id="17" name="TextBox 16"/>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8" name="TextBox 17"/>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0" name="Group 9" descr=" 15"/>
          <p:cNvGrpSpPr/>
          <p:nvPr/>
        </p:nvGrpSpPr>
        <p:grpSpPr>
          <a:xfrm>
            <a:off x="5192080" y="3276600"/>
            <a:ext cx="3646768" cy="709375"/>
            <a:chOff x="5264024" y="4191000"/>
            <a:chExt cx="3646768" cy="709375"/>
          </a:xfrm>
        </p:grpSpPr>
        <p:sp>
          <p:nvSpPr>
            <p:cNvPr id="11" name="TextBox 10"/>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2" name="TextBox 11"/>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14" name="TextBox 13" descr=" 23"/>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2" name="TextBox 21" descr=" 24"/>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 307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 30"/>
          <p:cNvGrpSpPr/>
          <p:nvPr/>
        </p:nvGrpSpPr>
        <p:grpSpPr>
          <a:xfrm rot="21600000">
            <a:off x="6900758" y="5096108"/>
            <a:ext cx="1021169" cy="923692"/>
            <a:chOff x="5336686" y="5410200"/>
            <a:chExt cx="1292714" cy="963849"/>
          </a:xfrm>
        </p:grpSpPr>
        <p:sp>
          <p:nvSpPr>
            <p:cNvPr id="20" name="Curved Right Arrow 19"/>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urved Right Arrow 20"/>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3" name="Left-Right Arrow 22" descr=" 31"/>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descr=" 39"/>
          <p:cNvGrpSpPr/>
          <p:nvPr/>
        </p:nvGrpSpPr>
        <p:grpSpPr>
          <a:xfrm>
            <a:off x="800684" y="4722762"/>
            <a:ext cx="2094916" cy="1569659"/>
            <a:chOff x="1206416" y="4842325"/>
            <a:chExt cx="3996303" cy="858440"/>
          </a:xfrm>
        </p:grpSpPr>
        <p:sp>
          <p:nvSpPr>
            <p:cNvPr id="25" name="TextBox 24"/>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26" name="Rectangle 25"/>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7" name="TextBox 26" descr=" 26"/>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Tree>
    <p:extLst>
      <p:ext uri="{BB962C8B-B14F-4D97-AF65-F5344CB8AC3E}">
        <p14:creationId xmlns:p14="http://schemas.microsoft.com/office/powerpoint/2010/main" val="5176497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 5"/>
          <p:cNvGraphicFramePr/>
          <p:nvPr>
            <p:extLst>
              <p:ext uri="{D42A27DB-BD31-4B8C-83A1-F6EECF244321}">
                <p14:modId xmlns:p14="http://schemas.microsoft.com/office/powerpoint/2010/main" val="1568077464"/>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 103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 103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 103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descr=" 8"/>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descr=" 11"/>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descr=" 14"/>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sp>
        <p:nvSpPr>
          <p:cNvPr id="23" name="Rectangle 22" descr=" 23"/>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descr=" 29"/>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descr=" 30"/>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descr=" 31"/>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descr=" 17"/>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descr=" 35"/>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descr=" 36"/>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mc:Choice xmlns:p14="http://schemas.microsoft.com/office/powerpoint/2010/main" Requires="p14">
      <p:transition spd="slow" p14:dur="900">
        <p:cut/>
      </p:transition>
    </mc:Choice>
    <mc:Fallback>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 5"/>
          <p:cNvGraphicFramePr/>
          <p:nvPr>
            <p:extLst>
              <p:ext uri="{D42A27DB-BD31-4B8C-83A1-F6EECF244321}">
                <p14:modId xmlns:p14="http://schemas.microsoft.com/office/powerpoint/2010/main" val="232790194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 103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 103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 103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descr=" 8"/>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descr=" 11"/>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descr=" 14"/>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sp>
        <p:nvSpPr>
          <p:cNvPr id="23" name="Rectangle 22" descr=" 23"/>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descr=" 29"/>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descr=" 30"/>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5" name="TextBox 34" descr=" 35"/>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descr=" 36"/>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88675321"/>
      </p:ext>
    </p:extLst>
  </p:cSld>
  <p:clrMapOvr>
    <a:masterClrMapping/>
  </p:clrMapOvr>
  <mc:AlternateContent xmlns:mc="http://schemas.openxmlformats.org/markup-compatibility/2006">
    <mc:Choice xmlns:p14="http://schemas.microsoft.com/office/powerpoint/2010/main" Requires="p14">
      <p:transition spd="slow" p14:dur="900">
        <p:cut/>
      </p:transition>
    </mc:Choice>
    <mc:Fallback>
      <p:transition spd="slow">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 5"/>
          <p:cNvGraphicFramePr/>
          <p:nvPr>
            <p:extLst>
              <p:ext uri="{D42A27DB-BD31-4B8C-83A1-F6EECF244321}">
                <p14:modId xmlns:p14="http://schemas.microsoft.com/office/powerpoint/2010/main" val="83721321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 103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 103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 103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descr=" 8"/>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descr=" 11"/>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descr=" 14"/>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sp>
        <p:nvSpPr>
          <p:cNvPr id="23" name="Rectangle 22" descr=" 23"/>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30" name="Rectangle 29" descr=" 30"/>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5" name="TextBox 34" descr=" 35"/>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733292827"/>
      </p:ext>
    </p:extLst>
  </p:cSld>
  <p:clrMapOvr>
    <a:masterClrMapping/>
  </p:clrMapOvr>
  <mc:AlternateContent xmlns:mc="http://schemas.openxmlformats.org/markup-compatibility/2006">
    <mc:Choice xmlns:p14="http://schemas.microsoft.com/office/powerpoint/2010/main" Requires="p14">
      <p:transition spd="slow" p14:dur="900">
        <p:cut/>
      </p:transition>
    </mc:Choice>
    <mc:Fallback>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 5"/>
          <p:cNvGraphicFramePr/>
          <p:nvPr>
            <p:extLst>
              <p:ext uri="{D42A27DB-BD31-4B8C-83A1-F6EECF244321}">
                <p14:modId xmlns:p14="http://schemas.microsoft.com/office/powerpoint/2010/main" val="1237167661"/>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 103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 103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 103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descr=" 8"/>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descr=" 11"/>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descr=" 14"/>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sp>
        <p:nvSpPr>
          <p:cNvPr id="30" name="Rectangle 29" descr=" 30"/>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Tree>
    <p:extLst>
      <p:ext uri="{BB962C8B-B14F-4D97-AF65-F5344CB8AC3E}">
        <p14:creationId xmlns:p14="http://schemas.microsoft.com/office/powerpoint/2010/main" val="3767145897"/>
      </p:ext>
    </p:extLst>
  </p:cSld>
  <p:clrMapOvr>
    <a:masterClrMapping/>
  </p:clrMapOvr>
  <mc:AlternateContent xmlns:mc="http://schemas.openxmlformats.org/markup-compatibility/2006">
    <mc:Choice xmlns:p14="http://schemas.microsoft.com/office/powerpoint/2010/main" Requires="p14">
      <p:transition spd="slow" p14:dur="900">
        <p:cut/>
      </p:transition>
    </mc:Choice>
    <mc:Fallback>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 5"/>
          <p:cNvGraphicFramePr/>
          <p:nvPr>
            <p:extLst>
              <p:ext uri="{D42A27DB-BD31-4B8C-83A1-F6EECF244321}">
                <p14:modId xmlns:p14="http://schemas.microsoft.com/office/powerpoint/2010/main" val="3291188433"/>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 103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 103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 103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descr=" 8"/>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descr=" 11"/>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descr=" 14"/>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8" name="Picture 3" descr=" 1027"/>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descr=" 4"/>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sp>
        <p:nvSpPr>
          <p:cNvPr id="30" name="Rectangle 29" descr=" 30"/>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Tree>
    <p:extLst>
      <p:ext uri="{BB962C8B-B14F-4D97-AF65-F5344CB8AC3E}">
        <p14:creationId xmlns:p14="http://schemas.microsoft.com/office/powerpoint/2010/main" val="539326391"/>
      </p:ext>
    </p:extLst>
  </p:cSld>
  <p:clrMapOvr>
    <a:masterClrMapping/>
  </p:clrMapOvr>
  <mc:AlternateContent xmlns:mc="http://schemas.openxmlformats.org/markup-compatibility/2006">
    <mc:Choice xmlns:p14="http://schemas.microsoft.com/office/powerpoint/2010/main" Requires="p14">
      <p:transition spd="slow" p14:dur="900">
        <p:cut/>
      </p:transition>
    </mc:Choice>
    <mc:Fallback>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 5"/>
          <p:cNvGraphicFramePr/>
          <p:nvPr>
            <p:extLst>
              <p:ext uri="{D42A27DB-BD31-4B8C-83A1-F6EECF244321}">
                <p14:modId xmlns:p14="http://schemas.microsoft.com/office/powerpoint/2010/main" val="3149603780"/>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 103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 103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 103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descr=" 8"/>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descr=" 11"/>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descr=" 14"/>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8" name="Picture 3" descr=" 1027"/>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descr=" 4"/>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9" name="Picture 4" descr=" 1028"/>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ular Callout 19" descr=" 6"/>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30" name="Rectangle 29" descr=" 30"/>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Tree>
    <p:extLst>
      <p:ext uri="{BB962C8B-B14F-4D97-AF65-F5344CB8AC3E}">
        <p14:creationId xmlns:p14="http://schemas.microsoft.com/office/powerpoint/2010/main" val="1552992134"/>
      </p:ext>
    </p:extLst>
  </p:cSld>
  <p:clrMapOvr>
    <a:masterClrMapping/>
  </p:clrMapOvr>
  <mc:AlternateContent xmlns:mc="http://schemas.openxmlformats.org/markup-compatibility/2006">
    <mc:Choice xmlns:p14="http://schemas.microsoft.com/office/powerpoint/2010/main" Requires="p14">
      <p:transition spd="slow" p14:dur="900">
        <p:cut/>
      </p:transition>
    </mc:Choice>
    <mc:Fallback>
      <p:transition spd="slow">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 3"/>
          <p:cNvSpPr>
            <a:spLocks noGrp="1"/>
          </p:cNvSpPr>
          <p:nvPr>
            <p:ph idx="1"/>
          </p:nvPr>
        </p:nvSpPr>
        <p:spPr>
          <a:xfrm>
            <a:off x="337268" y="1412117"/>
            <a:ext cx="8229600" cy="5257800"/>
          </a:xfrm>
        </p:spPr>
        <p:txBody>
          <a:bodyPr>
            <a:normAutofit/>
          </a:bodyPr>
          <a:lstStyle/>
          <a:p>
            <a:pPr>
              <a:buChar char=" "/>
            </a:pPr>
            <a:r>
              <a:rPr lang="en-US" smtClean="0"/>
              <a:t>                    </a:t>
            </a:r>
            <a:endParaRPr lang="en-US" dirty="0" smtClean="0"/>
          </a:p>
          <a:p>
            <a:pPr lvl="1">
              <a:buChar char=" "/>
            </a:pPr>
            <a:r>
              <a:rPr lang="en-US" smtClean="0"/>
              <a:t>               </a:t>
            </a:r>
            <a:r>
              <a:rPr lang="en-US" i="1" smtClean="0"/>
              <a:t>          </a:t>
            </a:r>
            <a:r>
              <a:rPr lang="en-US" smtClean="0"/>
              <a:t>    </a:t>
            </a:r>
            <a:endParaRPr lang="en-US" dirty="0" smtClean="0"/>
          </a:p>
          <a:p>
            <a:pPr>
              <a:buChar char=" "/>
            </a:pPr>
            <a:r>
              <a:rPr lang="en-US" smtClean="0"/>
              <a:t>                          </a:t>
            </a:r>
            <a:endParaRPr lang="en-US" dirty="0" smtClean="0"/>
          </a:p>
          <a:p>
            <a:pPr lvl="1">
              <a:buChar char=" "/>
            </a:pPr>
            <a:r>
              <a:rPr lang="en-US" smtClean="0"/>
              <a:t>                             </a:t>
            </a:r>
            <a:endParaRPr lang="en-US" dirty="0" smtClean="0"/>
          </a:p>
          <a:p>
            <a:pPr>
              <a:buChar char=" "/>
            </a:pPr>
            <a:r>
              <a:rPr lang="en-US" smtClean="0"/>
              <a:t>                            </a:t>
            </a:r>
            <a:endParaRPr lang="en-US" dirty="0" smtClean="0"/>
          </a:p>
          <a:p>
            <a:pPr lvl="1">
              <a:buChar char=" "/>
            </a:pPr>
            <a:r>
              <a:rPr lang="en-US" smtClean="0"/>
              <a:t>                     </a:t>
            </a:r>
            <a:r>
              <a:rPr lang="en-US" smtClean="0">
                <a:sym typeface="Wingdings" pitchFamily="2" charset="2"/>
              </a:rPr>
              <a:t> </a:t>
            </a:r>
            <a:r>
              <a:rPr lang="en-US" smtClean="0"/>
              <a:t>         </a:t>
            </a:r>
            <a:endParaRPr lang="en-US" dirty="0" smtClean="0"/>
          </a:p>
          <a:p>
            <a:pPr lvl="2">
              <a:buChar char=" "/>
            </a:pPr>
            <a:r>
              <a:rPr lang="en-US" smtClean="0">
                <a:sym typeface="Wingdings" pitchFamily="2" charset="2"/>
              </a:rPr>
              <a:t>                           </a:t>
            </a:r>
            <a:endParaRPr lang="en-US" dirty="0" smtClean="0">
              <a:sym typeface="Wingdings" pitchFamily="2" charset="2"/>
            </a:endParaRPr>
          </a:p>
          <a:p>
            <a:pPr lvl="1">
              <a:buChar char=" "/>
            </a:pPr>
            <a:r>
              <a:rPr lang="en-US" smtClean="0"/>
              <a:t>                            </a:t>
            </a:r>
            <a:endParaRPr lang="en-US" dirty="0" smtClean="0"/>
          </a:p>
        </p:txBody>
      </p:sp>
      <p:sp>
        <p:nvSpPr>
          <p:cNvPr id="2" name="Title 1" descr=" 2"/>
          <p:cNvSpPr>
            <a:spLocks noGrp="1"/>
          </p:cNvSpPr>
          <p:nvPr>
            <p:ph type="title"/>
          </p:nvPr>
        </p:nvSpPr>
        <p:spPr>
          <a:xfrm>
            <a:off x="1600200" y="303371"/>
            <a:ext cx="5105400" cy="1143000"/>
          </a:xfrm>
        </p:spPr>
        <p:txBody>
          <a:bodyPr/>
          <a:lstStyle/>
          <a:p>
            <a:r>
              <a:rPr lang="en-US" dirty="0" smtClean="0"/>
              <a:t>Push the Limits</a:t>
            </a:r>
            <a:endParaRPr lang="en-US" dirty="0"/>
          </a:p>
        </p:txBody>
      </p:sp>
    </p:spTree>
    <p:extLst>
      <p:ext uri="{BB962C8B-B14F-4D97-AF65-F5344CB8AC3E}">
        <p14:creationId xmlns:p14="http://schemas.microsoft.com/office/powerpoint/2010/main" val="14997314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 3"/>
          <p:cNvSpPr>
            <a:spLocks noGrp="1"/>
          </p:cNvSpPr>
          <p:nvPr>
            <p:ph idx="1"/>
          </p:nvPr>
        </p:nvSpPr>
        <p:spPr>
          <a:xfrm>
            <a:off x="337268" y="1412117"/>
            <a:ext cx="8229600" cy="5257800"/>
          </a:xfrm>
        </p:spPr>
        <p:txBody>
          <a:bodyPr>
            <a:normAutofit/>
          </a:bodyPr>
          <a:lstStyle/>
          <a:p>
            <a:pPr lvl="0"/>
            <a:r>
              <a:rPr lang="en-US" smtClean="0">
                <a:latin typeface="Calibri"/>
              </a:rPr>
              <a:t>Push bandwidth (I/O)</a:t>
            </a:r>
          </a:p>
          <a:p>
            <a:pPr lvl="1"/>
            <a:r>
              <a:rPr lang="en-US" smtClean="0">
                <a:latin typeface="Calibri"/>
              </a:rPr>
              <a:t>More Data, More</a:t>
            </a:r>
            <a:r>
              <a:rPr lang="en-US" i="1" smtClean="0">
                <a:latin typeface="Calibri"/>
              </a:rPr>
              <a:t> Relevant </a:t>
            </a:r>
            <a:r>
              <a:rPr lang="en-US" smtClean="0">
                <a:latin typeface="Calibri"/>
              </a:rPr>
              <a:t>Data</a:t>
            </a:r>
          </a:p>
          <a:p>
            <a:pPr>
              <a:buChar char=" "/>
            </a:pPr>
            <a:r>
              <a:rPr lang="en-US" smtClean="0"/>
              <a:t>                          </a:t>
            </a:r>
            <a:endParaRPr lang="en-US" dirty="0" smtClean="0"/>
          </a:p>
          <a:p>
            <a:pPr lvl="1">
              <a:buChar char=" "/>
            </a:pPr>
            <a:r>
              <a:rPr lang="en-US" smtClean="0"/>
              <a:t>                             </a:t>
            </a:r>
            <a:endParaRPr lang="en-US" dirty="0" smtClean="0"/>
          </a:p>
          <a:p>
            <a:pPr>
              <a:buChar char=" "/>
            </a:pPr>
            <a:r>
              <a:rPr lang="en-US" smtClean="0"/>
              <a:t>                            </a:t>
            </a:r>
            <a:endParaRPr lang="en-US" dirty="0" smtClean="0"/>
          </a:p>
          <a:p>
            <a:pPr lvl="1">
              <a:buChar char=" "/>
            </a:pPr>
            <a:r>
              <a:rPr lang="en-US" smtClean="0"/>
              <a:t>                     </a:t>
            </a:r>
            <a:r>
              <a:rPr lang="en-US" smtClean="0">
                <a:sym typeface="Wingdings" pitchFamily="2" charset="2"/>
              </a:rPr>
              <a:t> </a:t>
            </a:r>
            <a:r>
              <a:rPr lang="en-US" smtClean="0"/>
              <a:t>         </a:t>
            </a:r>
            <a:endParaRPr lang="en-US" dirty="0" smtClean="0"/>
          </a:p>
          <a:p>
            <a:pPr lvl="2">
              <a:buChar char=" "/>
            </a:pPr>
            <a:r>
              <a:rPr lang="en-US" smtClean="0">
                <a:sym typeface="Wingdings" pitchFamily="2" charset="2"/>
              </a:rPr>
              <a:t>                           </a:t>
            </a:r>
            <a:endParaRPr lang="en-US" dirty="0" smtClean="0">
              <a:sym typeface="Wingdings" pitchFamily="2" charset="2"/>
            </a:endParaRPr>
          </a:p>
          <a:p>
            <a:pPr lvl="1">
              <a:buChar char=" "/>
            </a:pPr>
            <a:r>
              <a:rPr lang="en-US" smtClean="0"/>
              <a:t>                            </a:t>
            </a:r>
            <a:endParaRPr lang="en-US" dirty="0" smtClean="0"/>
          </a:p>
        </p:txBody>
      </p:sp>
      <p:pic>
        <p:nvPicPr>
          <p:cNvPr id="6" name="Picture 5" descr="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descr=" 2"/>
          <p:cNvSpPr>
            <a:spLocks noGrp="1"/>
          </p:cNvSpPr>
          <p:nvPr>
            <p:ph type="title"/>
          </p:nvPr>
        </p:nvSpPr>
        <p:spPr>
          <a:xfrm>
            <a:off x="1600200" y="303371"/>
            <a:ext cx="5105400" cy="1143000"/>
          </a:xfrm>
        </p:spPr>
        <p:txBody>
          <a:bodyPr/>
          <a:lstStyle/>
          <a:p>
            <a:r>
              <a:rPr lang="en-US" dirty="0" smtClean="0"/>
              <a:t>Push the Limits</a:t>
            </a:r>
            <a:endParaRPr lang="en-US" dirty="0"/>
          </a:p>
        </p:txBody>
      </p:sp>
      <p:pic>
        <p:nvPicPr>
          <p:cNvPr id="5" name="Picture 4" descr="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4" name="Picture 3" descr="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spTree>
    <p:extLst>
      <p:ext uri="{BB962C8B-B14F-4D97-AF65-F5344CB8AC3E}">
        <p14:creationId xmlns:p14="http://schemas.microsoft.com/office/powerpoint/2010/main" val="39654543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itle 1" descr=" 2"/>
          <p:cNvSpPr txBox="1">
            <a:spLocks/>
          </p:cNvSpPr>
          <p:nvPr/>
        </p:nvSpPr>
        <p:spPr>
          <a:xfrm>
            <a:off x="457200" y="2746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We Are Modelers, </a:t>
            </a:r>
            <a:br>
              <a:rPr lang="en-US" smtClean="0"/>
            </a:br>
            <a:r>
              <a:rPr lang="en-US" smtClean="0"/>
              <a:t>Pressing Our Models</a:t>
            </a:r>
            <a:endParaRPr lang="en-US" dirty="0"/>
          </a:p>
        </p:txBody>
      </p:sp>
      <p:sp>
        <p:nvSpPr>
          <p:cNvPr id="3" name="Content Placeholder 2" descr=" 3"/>
          <p:cNvSpPr>
            <a:spLocks noGrp="1"/>
          </p:cNvSpPr>
          <p:nvPr>
            <p:ph idx="1"/>
          </p:nvPr>
        </p:nvSpPr>
        <p:spPr>
          <a:xfrm>
            <a:off x="457200" y="1798637"/>
            <a:ext cx="8229600" cy="4525963"/>
          </a:xfrm>
        </p:spPr>
        <p:txBody>
          <a:bodyPr>
            <a:normAutofit/>
          </a:bodyPr>
          <a:lstStyle/>
          <a:p>
            <a:pPr marL="0" lvl="0" indent="0">
              <a:buNone/>
            </a:pPr>
            <a:r>
              <a:rPr lang="en-US" sz="3600" b="1" i="1" smtClean="0">
                <a:latin typeface="Calibri"/>
              </a:rPr>
              <a:t>How</a:t>
            </a:r>
            <a:r>
              <a:rPr lang="en-US" sz="3600" smtClean="0">
                <a:latin typeface="Calibri"/>
              </a:rPr>
              <a:t> do we model?</a:t>
            </a:r>
          </a:p>
          <a:p>
            <a:pPr marL="0" lvl="0" indent="0">
              <a:buNone/>
            </a:pPr>
            <a:r>
              <a:rPr lang="en-US" sz="3600" b="1" i="1" smtClean="0">
                <a:latin typeface="Calibri"/>
              </a:rPr>
              <a:t>To what extent</a:t>
            </a:r>
            <a:r>
              <a:rPr lang="en-US" sz="3600" smtClean="0">
                <a:latin typeface="Calibri"/>
              </a:rPr>
              <a:t> </a:t>
            </a:r>
            <a:br>
              <a:rPr lang="en-US" sz="3600" smtClean="0">
                <a:latin typeface="Calibri"/>
              </a:rPr>
            </a:br>
            <a:r>
              <a:rPr lang="en-US" sz="3600" smtClean="0">
                <a:latin typeface="Calibri"/>
              </a:rPr>
              <a:t>        can we model?</a:t>
            </a:r>
          </a:p>
          <a:p>
            <a:pPr>
              <a:buChar char=" "/>
            </a:pPr>
            <a:r>
              <a:rPr lang="en-US" sz="3600" b="1" i="1" smtClean="0"/>
              <a:t>   </a:t>
            </a:r>
            <a:r>
              <a:rPr lang="en-US" sz="3600" smtClean="0"/>
              <a:t>             </a:t>
            </a:r>
            <a:endParaRPr lang="en-US" sz="3600" dirty="0"/>
          </a:p>
          <a:p>
            <a:pPr marL="0" indent="0">
              <a:buNone/>
            </a:pPr>
            <a:endParaRPr lang="en-US" sz="1800" dirty="0" smtClean="0"/>
          </a:p>
          <a:p>
            <a:pPr>
              <a:buChar char=" "/>
            </a:pPr>
            <a:r>
              <a:rPr lang="en-US" sz="3600" smtClean="0"/>
              <a:t>             </a:t>
            </a:r>
            <a:r>
              <a:rPr lang="en-US" sz="3600" b="1" i="1" smtClean="0"/>
              <a:t>                      </a:t>
            </a:r>
            <a:r>
              <a:rPr lang="en-US" sz="3600" smtClean="0"/>
              <a:t> </a:t>
            </a:r>
            <a:endParaRPr lang="en-US" sz="3600" dirty="0" smtClean="0"/>
          </a:p>
          <a:p>
            <a:pPr>
              <a:buChar char=" "/>
            </a:pPr>
            <a:r>
              <a:rPr lang="en-US" sz="3600" smtClean="0"/>
              <a:t>                        </a:t>
            </a:r>
            <a:endParaRPr lang="en-US" sz="3600" dirty="0"/>
          </a:p>
          <a:p>
            <a:pPr marL="0" indent="0">
              <a:buNone/>
            </a:pPr>
            <a:endParaRPr lang="en-US" sz="3600" dirty="0" smtClean="0"/>
          </a:p>
        </p:txBody>
      </p:sp>
      <p:grpSp>
        <p:nvGrpSpPr>
          <p:cNvPr id="9" name="Group 8" descr=" 9"/>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2806462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 3"/>
          <p:cNvSpPr>
            <a:spLocks noGrp="1"/>
          </p:cNvSpPr>
          <p:nvPr>
            <p:ph idx="1"/>
          </p:nvPr>
        </p:nvSpPr>
        <p:spPr>
          <a:xfrm>
            <a:off x="337268" y="1412117"/>
            <a:ext cx="8229600" cy="5257800"/>
          </a:xfrm>
        </p:spPr>
        <p:txBody>
          <a:bodyPr>
            <a:normAutofit/>
          </a:bodyPr>
          <a:lstStyle/>
          <a:p>
            <a:pPr lvl="0"/>
            <a:r>
              <a:rPr lang="en-US" smtClean="0">
                <a:latin typeface="Calibri"/>
              </a:rPr>
              <a:t>Push bandwidth (I/O)</a:t>
            </a:r>
          </a:p>
          <a:p>
            <a:pPr lvl="1"/>
            <a:r>
              <a:rPr lang="en-US" smtClean="0">
                <a:latin typeface="Calibri"/>
              </a:rPr>
              <a:t>More Data, More</a:t>
            </a:r>
            <a:r>
              <a:rPr lang="en-US" i="1" smtClean="0">
                <a:latin typeface="Calibri"/>
              </a:rPr>
              <a:t> Relevant </a:t>
            </a:r>
            <a:r>
              <a:rPr lang="en-US" smtClean="0">
                <a:latin typeface="Calibri"/>
              </a:rPr>
              <a:t>Data</a:t>
            </a:r>
          </a:p>
          <a:p>
            <a:pPr lvl="0"/>
            <a:r>
              <a:rPr lang="en-US" smtClean="0">
                <a:latin typeface="Calibri"/>
              </a:rPr>
              <a:t>Push Memory (RAM, Storage)</a:t>
            </a:r>
          </a:p>
          <a:p>
            <a:pPr lvl="1"/>
            <a:r>
              <a:rPr lang="en-US" smtClean="0">
                <a:latin typeface="Calibri"/>
              </a:rPr>
              <a:t>Summarize and condense (Hash)</a:t>
            </a:r>
          </a:p>
          <a:p>
            <a:pPr>
              <a:buChar char=" "/>
            </a:pPr>
            <a:r>
              <a:rPr lang="en-US" smtClean="0"/>
              <a:t>                            </a:t>
            </a:r>
            <a:endParaRPr lang="en-US" dirty="0" smtClean="0"/>
          </a:p>
          <a:p>
            <a:pPr lvl="1">
              <a:buChar char=" "/>
            </a:pPr>
            <a:r>
              <a:rPr lang="en-US" smtClean="0"/>
              <a:t>                     </a:t>
            </a:r>
            <a:r>
              <a:rPr lang="en-US" smtClean="0">
                <a:sym typeface="Wingdings" pitchFamily="2" charset="2"/>
              </a:rPr>
              <a:t> </a:t>
            </a:r>
            <a:r>
              <a:rPr lang="en-US" smtClean="0"/>
              <a:t>         </a:t>
            </a:r>
            <a:endParaRPr lang="en-US" dirty="0" smtClean="0"/>
          </a:p>
          <a:p>
            <a:pPr lvl="2">
              <a:buChar char=" "/>
            </a:pPr>
            <a:r>
              <a:rPr lang="en-US" smtClean="0">
                <a:sym typeface="Wingdings" pitchFamily="2" charset="2"/>
              </a:rPr>
              <a:t>                           </a:t>
            </a:r>
            <a:endParaRPr lang="en-US" dirty="0" smtClean="0">
              <a:sym typeface="Wingdings" pitchFamily="2" charset="2"/>
            </a:endParaRPr>
          </a:p>
          <a:p>
            <a:pPr lvl="1">
              <a:buChar char=" "/>
            </a:pPr>
            <a:r>
              <a:rPr lang="en-US" smtClean="0"/>
              <a:t>                            </a:t>
            </a:r>
            <a:endParaRPr lang="en-US" dirty="0" smtClean="0"/>
          </a:p>
        </p:txBody>
      </p:sp>
      <p:pic>
        <p:nvPicPr>
          <p:cNvPr id="6" name="Picture 5" descr="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descr=" 2"/>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7" name="Group 6" descr=" 9"/>
          <p:cNvGrpSpPr/>
          <p:nvPr/>
        </p:nvGrpSpPr>
        <p:grpSpPr>
          <a:xfrm>
            <a:off x="6286500" y="2857817"/>
            <a:ext cx="2458801" cy="1777366"/>
            <a:chOff x="6286500" y="2857817"/>
            <a:chExt cx="2458801" cy="1777366"/>
          </a:xfrm>
        </p:grpSpPr>
        <p:pic>
          <p:nvPicPr>
            <p:cNvPr id="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5" name="Picture 4" descr="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4" name="Picture 3" descr="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spTree>
    <p:extLst>
      <p:ext uri="{BB962C8B-B14F-4D97-AF65-F5344CB8AC3E}">
        <p14:creationId xmlns:p14="http://schemas.microsoft.com/office/powerpoint/2010/main" val="38015935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 3"/>
          <p:cNvSpPr>
            <a:spLocks noGrp="1"/>
          </p:cNvSpPr>
          <p:nvPr>
            <p:ph idx="1"/>
          </p:nvPr>
        </p:nvSpPr>
        <p:spPr>
          <a:xfrm>
            <a:off x="337268" y="1412117"/>
            <a:ext cx="8229600" cy="5257800"/>
          </a:xfrm>
        </p:spPr>
        <p:txBody>
          <a:bodyPr>
            <a:normAutofit/>
          </a:bodyPr>
          <a:lstStyle/>
          <a:p>
            <a:pPr lvl="0"/>
            <a:r>
              <a:rPr lang="en-US" smtClean="0">
                <a:latin typeface="Calibri"/>
              </a:rPr>
              <a:t>Push bandwidth (I/O)</a:t>
            </a:r>
          </a:p>
          <a:p>
            <a:pPr lvl="1"/>
            <a:r>
              <a:rPr lang="en-US" smtClean="0">
                <a:latin typeface="Calibri"/>
              </a:rPr>
              <a:t>More Data, More</a:t>
            </a:r>
            <a:r>
              <a:rPr lang="en-US" i="1" smtClean="0">
                <a:latin typeface="Calibri"/>
              </a:rPr>
              <a:t> Relevant </a:t>
            </a:r>
            <a:r>
              <a:rPr lang="en-US" smtClean="0">
                <a:latin typeface="Calibri"/>
              </a:rPr>
              <a:t>Data</a:t>
            </a:r>
          </a:p>
          <a:p>
            <a:pPr lvl="0"/>
            <a:r>
              <a:rPr lang="en-US" smtClean="0">
                <a:latin typeface="Calibri"/>
              </a:rPr>
              <a:t>Push Memory (RAM, Storage)</a:t>
            </a:r>
          </a:p>
          <a:p>
            <a:pPr lvl="1"/>
            <a:r>
              <a:rPr lang="en-US" smtClean="0">
                <a:latin typeface="Calibri"/>
              </a:rPr>
              <a:t>Summarize and condense (Hash)</a:t>
            </a:r>
          </a:p>
          <a:p>
            <a:pPr lvl="0"/>
            <a:r>
              <a:rPr lang="en-US" smtClean="0">
                <a:latin typeface="Calibri"/>
              </a:rPr>
              <a:t>Push Computation (Processor)</a:t>
            </a:r>
          </a:p>
          <a:p>
            <a:pPr lvl="1"/>
            <a:r>
              <a:rPr lang="en-US" smtClean="0">
                <a:latin typeface="Calibri"/>
              </a:rPr>
              <a:t>New ways of thinking </a:t>
            </a:r>
            <a:r>
              <a:rPr lang="en-US" smtClean="0">
                <a:latin typeface="Calibri"/>
                <a:sym typeface="Wingdings" pitchFamily="2" charset="2"/>
              </a:rPr>
              <a:t></a:t>
            </a:r>
            <a:r>
              <a:rPr lang="en-US" smtClean="0">
                <a:latin typeface="Calibri"/>
              </a:rPr>
              <a:t> Theories</a:t>
            </a:r>
          </a:p>
          <a:p>
            <a:pPr lvl="2"/>
            <a:r>
              <a:rPr lang="en-US" smtClean="0">
                <a:latin typeface="Calibri"/>
                <a:sym typeface="Wingdings" pitchFamily="2" charset="2"/>
              </a:rPr>
              <a:t>Classical to Probabilistic </a:t>
            </a:r>
          </a:p>
          <a:p>
            <a:pPr lvl="1">
              <a:buChar char=" "/>
            </a:pPr>
            <a:r>
              <a:rPr lang="en-US" smtClean="0"/>
              <a:t>                            </a:t>
            </a:r>
            <a:endParaRPr lang="en-US" dirty="0" smtClean="0"/>
          </a:p>
        </p:txBody>
      </p:sp>
      <p:pic>
        <p:nvPicPr>
          <p:cNvPr id="6" name="Picture 5" descr="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descr=" 2"/>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7" name="Group 6" descr=" 9"/>
          <p:cNvGrpSpPr/>
          <p:nvPr/>
        </p:nvGrpSpPr>
        <p:grpSpPr>
          <a:xfrm>
            <a:off x="6286500" y="2857817"/>
            <a:ext cx="2458801" cy="1777366"/>
            <a:chOff x="6286500" y="2857817"/>
            <a:chExt cx="2458801" cy="1777366"/>
          </a:xfrm>
        </p:grpSpPr>
        <p:pic>
          <p:nvPicPr>
            <p:cNvPr id="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11" name="Picture 8" descr=" 410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descr=" 4"/>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Rectangle 9" descr=" 5"/>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3" name="Picture 10" descr=" 410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4" name="Picture 3" descr=" 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spTree>
    <p:extLst>
      <p:ext uri="{BB962C8B-B14F-4D97-AF65-F5344CB8AC3E}">
        <p14:creationId xmlns:p14="http://schemas.microsoft.com/office/powerpoint/2010/main" val="25289864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descr=" 3"/>
          <p:cNvSpPr>
            <a:spLocks noGrp="1"/>
          </p:cNvSpPr>
          <p:nvPr>
            <p:ph idx="1"/>
          </p:nvPr>
        </p:nvSpPr>
        <p:spPr>
          <a:xfrm>
            <a:off x="337268" y="1412117"/>
            <a:ext cx="8229600" cy="5257800"/>
          </a:xfrm>
        </p:spPr>
        <p:txBody>
          <a:bodyPr>
            <a:normAutofit/>
          </a:bodyPr>
          <a:lstStyle/>
          <a:p>
            <a:pPr lvl="0"/>
            <a:r>
              <a:rPr lang="en-US" smtClean="0">
                <a:latin typeface="Calibri"/>
              </a:rPr>
              <a:t>Push bandwidth (I/O)</a:t>
            </a:r>
          </a:p>
          <a:p>
            <a:pPr lvl="1"/>
            <a:r>
              <a:rPr lang="en-US" smtClean="0">
                <a:latin typeface="Calibri"/>
              </a:rPr>
              <a:t>More Data, More</a:t>
            </a:r>
            <a:r>
              <a:rPr lang="en-US" i="1" smtClean="0">
                <a:latin typeface="Calibri"/>
              </a:rPr>
              <a:t> Relevant </a:t>
            </a:r>
            <a:r>
              <a:rPr lang="en-US" smtClean="0">
                <a:latin typeface="Calibri"/>
              </a:rPr>
              <a:t>Data</a:t>
            </a:r>
          </a:p>
          <a:p>
            <a:pPr lvl="0"/>
            <a:r>
              <a:rPr lang="en-US" smtClean="0">
                <a:latin typeface="Calibri"/>
              </a:rPr>
              <a:t>Push Memory (RAM, Storage)</a:t>
            </a:r>
          </a:p>
          <a:p>
            <a:pPr lvl="1"/>
            <a:r>
              <a:rPr lang="en-US" smtClean="0">
                <a:latin typeface="Calibri"/>
              </a:rPr>
              <a:t>Summarize and condense (Hash)</a:t>
            </a:r>
          </a:p>
          <a:p>
            <a:pPr lvl="0"/>
            <a:r>
              <a:rPr lang="en-US" smtClean="0">
                <a:latin typeface="Calibri"/>
              </a:rPr>
              <a:t>Push Computation (Processor)</a:t>
            </a:r>
          </a:p>
          <a:p>
            <a:pPr lvl="1"/>
            <a:r>
              <a:rPr lang="en-US" smtClean="0">
                <a:latin typeface="Calibri"/>
              </a:rPr>
              <a:t>New ways of thinking </a:t>
            </a:r>
            <a:r>
              <a:rPr lang="en-US" smtClean="0">
                <a:latin typeface="Calibri"/>
                <a:sym typeface="Wingdings" pitchFamily="2" charset="2"/>
              </a:rPr>
              <a:t></a:t>
            </a:r>
            <a:r>
              <a:rPr lang="en-US" smtClean="0">
                <a:latin typeface="Calibri"/>
              </a:rPr>
              <a:t> Theories</a:t>
            </a:r>
          </a:p>
          <a:p>
            <a:pPr lvl="2"/>
            <a:r>
              <a:rPr lang="en-US" smtClean="0">
                <a:latin typeface="Calibri"/>
                <a:sym typeface="Wingdings" pitchFamily="2" charset="2"/>
              </a:rPr>
              <a:t>Classical to Probabilistic </a:t>
            </a:r>
          </a:p>
          <a:p>
            <a:pPr lvl="1"/>
            <a:r>
              <a:rPr lang="en-US" smtClean="0">
                <a:latin typeface="Calibri"/>
              </a:rPr>
              <a:t>Increase thinking efficiency</a:t>
            </a:r>
          </a:p>
          <a:p>
            <a:pPr lvl="1">
              <a:buChar char=" "/>
            </a:pPr>
            <a:endParaRPr lang="en-US" dirty="0" smtClean="0"/>
          </a:p>
        </p:txBody>
      </p:sp>
      <p:pic>
        <p:nvPicPr>
          <p:cNvPr id="6" name="Picture 5" descr="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descr=" 2"/>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7" name="Group 6" descr=" 9"/>
          <p:cNvGrpSpPr/>
          <p:nvPr/>
        </p:nvGrpSpPr>
        <p:grpSpPr>
          <a:xfrm>
            <a:off x="6286500" y="2857817"/>
            <a:ext cx="2458801" cy="1777366"/>
            <a:chOff x="6286500" y="2857817"/>
            <a:chExt cx="2458801" cy="1777366"/>
          </a:xfrm>
        </p:grpSpPr>
        <p:pic>
          <p:nvPicPr>
            <p:cNvPr id="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11" name="Picture 8" descr=" 410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descr=" 4"/>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Rectangle 9" descr=" 5"/>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3" name="Picture 10" descr=" 410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4" name="Picture 3" descr=" 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4" name="Picture 2" descr=" 102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908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Taking Models to the Next Level</a:t>
            </a:r>
            <a:endParaRPr lang="en-US" dirty="0"/>
          </a:p>
        </p:txBody>
      </p:sp>
      <p:sp>
        <p:nvSpPr>
          <p:cNvPr id="3" name="Content Placeholder 2" descr=" 3"/>
          <p:cNvSpPr>
            <a:spLocks noGrp="1"/>
          </p:cNvSpPr>
          <p:nvPr>
            <p:ph idx="1"/>
          </p:nvPr>
        </p:nvSpPr>
        <p:spPr>
          <a:xfrm>
            <a:off x="457200" y="1524000"/>
            <a:ext cx="8229600" cy="4876800"/>
          </a:xfrm>
        </p:spPr>
        <p:txBody>
          <a:bodyPr>
            <a:normAutofit lnSpcReduction="10000"/>
          </a:bodyPr>
          <a:lstStyle/>
          <a:p>
            <a:pPr>
              <a:buChar char=" "/>
            </a:pPr>
            <a:r>
              <a:rPr lang="en-US" smtClean="0"/>
              <a:t>                      </a:t>
            </a:r>
            <a:endParaRPr lang="en-US" dirty="0" smtClean="0"/>
          </a:p>
          <a:p>
            <a:pPr lvl="1">
              <a:buChar char=" "/>
            </a:pPr>
            <a:r>
              <a:rPr lang="en-US" smtClean="0"/>
              <a:t>             </a:t>
            </a:r>
            <a:endParaRPr lang="en-US" dirty="0" smtClean="0"/>
          </a:p>
          <a:p>
            <a:pPr lvl="1">
              <a:buChar char=" "/>
            </a:pPr>
            <a:r>
              <a:rPr lang="en-US" smtClean="0"/>
              <a:t>              </a:t>
            </a:r>
            <a:endParaRPr lang="en-US" dirty="0" smtClean="0"/>
          </a:p>
          <a:p>
            <a:pPr>
              <a:buChar char=" "/>
            </a:pPr>
            <a:r>
              <a:rPr lang="en-US" smtClean="0"/>
              <a:t>                                             </a:t>
            </a:r>
            <a:endParaRPr lang="en-US" dirty="0" smtClean="0"/>
          </a:p>
          <a:p>
            <a:pPr>
              <a:buChar char=" "/>
            </a:pPr>
            <a:r>
              <a:rPr lang="en-US" smtClean="0"/>
              <a:t>               </a:t>
            </a:r>
            <a:endParaRPr lang="en-US" dirty="0" smtClean="0"/>
          </a:p>
          <a:p>
            <a:pPr>
              <a:buChar char=" "/>
            </a:pPr>
            <a:r>
              <a:rPr lang="en-US" smtClean="0"/>
              <a:t>              </a:t>
            </a:r>
            <a:r>
              <a:rPr lang="en-US" i="1" smtClean="0"/>
              <a:t>        </a:t>
            </a:r>
            <a:r>
              <a:rPr lang="en-US" smtClean="0"/>
              <a:t> </a:t>
            </a:r>
            <a:endParaRPr lang="en-US" dirty="0" smtClean="0"/>
          </a:p>
          <a:p>
            <a:endParaRPr lang="en-US" dirty="0" smtClean="0"/>
          </a:p>
          <a:p>
            <a:pPr>
              <a:buChar char=" "/>
            </a:pPr>
            <a:r>
              <a:rPr lang="en-US" u="sng" smtClean="0"/>
              <a:t>               </a:t>
            </a:r>
            <a:r>
              <a:rPr lang="en-US" smtClean="0"/>
              <a:t>  </a:t>
            </a:r>
            <a:endParaRPr lang="en-US" dirty="0" smtClean="0"/>
          </a:p>
          <a:p>
            <a:pPr>
              <a:buChar char=" "/>
            </a:pPr>
            <a:r>
              <a:rPr lang="en-US" smtClean="0"/>
              <a:t>                         </a:t>
            </a:r>
            <a:r>
              <a:rPr lang="en-US" i="1" smtClean="0"/>
              <a:t>            </a:t>
            </a:r>
            <a:r>
              <a:rPr lang="en-US" smtClean="0"/>
              <a:t>          </a:t>
            </a:r>
            <a:endParaRPr lang="en-US" dirty="0" smtClean="0"/>
          </a:p>
          <a:p>
            <a:endParaRPr lang="en-US" dirty="0"/>
          </a:p>
        </p:txBody>
      </p:sp>
    </p:spTree>
    <p:extLst>
      <p:ext uri="{BB962C8B-B14F-4D97-AF65-F5344CB8AC3E}">
        <p14:creationId xmlns:p14="http://schemas.microsoft.com/office/powerpoint/2010/main" val="16655094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Taking Models to the Next Level</a:t>
            </a:r>
            <a:endParaRPr lang="en-US" dirty="0"/>
          </a:p>
        </p:txBody>
      </p:sp>
      <p:sp>
        <p:nvSpPr>
          <p:cNvPr id="3" name="Content Placeholder 2" descr=" 3"/>
          <p:cNvSpPr>
            <a:spLocks noGrp="1"/>
          </p:cNvSpPr>
          <p:nvPr>
            <p:ph idx="1"/>
          </p:nvPr>
        </p:nvSpPr>
        <p:spPr>
          <a:xfrm>
            <a:off x="457200" y="1524000"/>
            <a:ext cx="8229600" cy="4876800"/>
          </a:xfrm>
        </p:spPr>
        <p:txBody>
          <a:bodyPr>
            <a:normAutofit lnSpcReduction="10000"/>
          </a:bodyPr>
          <a:lstStyle/>
          <a:p>
            <a:pPr lvl="0"/>
            <a:r>
              <a:rPr lang="en-US" smtClean="0">
                <a:latin typeface="Calibri"/>
              </a:rPr>
              <a:t>Accuracy &amp; Precision ↗</a:t>
            </a:r>
          </a:p>
          <a:p>
            <a:pPr lvl="1"/>
            <a:r>
              <a:rPr lang="en-US" smtClean="0">
                <a:latin typeface="Calibri"/>
              </a:rPr>
              <a:t>Assumptions ↘</a:t>
            </a:r>
          </a:p>
          <a:p>
            <a:pPr lvl="1"/>
            <a:r>
              <a:rPr lang="en-US" smtClean="0">
                <a:latin typeface="Calibri"/>
              </a:rPr>
              <a:t>Minimize error</a:t>
            </a:r>
          </a:p>
          <a:p>
            <a:pPr lvl="0"/>
            <a:r>
              <a:rPr lang="en-US" smtClean="0">
                <a:latin typeface="Calibri"/>
              </a:rPr>
              <a:t>Compatibility w/ other models ↗ (Unification)</a:t>
            </a:r>
          </a:p>
          <a:p>
            <a:pPr lvl="0"/>
            <a:r>
              <a:rPr lang="en-US" smtClean="0">
                <a:latin typeface="Calibri"/>
              </a:rPr>
              <a:t>Computability ↗</a:t>
            </a:r>
          </a:p>
          <a:p>
            <a:pPr lvl="0"/>
            <a:r>
              <a:rPr lang="en-US" smtClean="0">
                <a:latin typeface="Calibri"/>
              </a:rPr>
              <a:t>Simplicity ↗ (</a:t>
            </a:r>
            <a:r>
              <a:rPr lang="en-US" i="1" smtClean="0">
                <a:latin typeface="Calibri"/>
              </a:rPr>
              <a:t>Language</a:t>
            </a:r>
            <a:r>
              <a:rPr lang="en-US" smtClean="0">
                <a:latin typeface="Calibri"/>
              </a:rPr>
              <a:t>)</a:t>
            </a:r>
          </a:p>
          <a:p>
            <a:endParaRPr lang="en-US" dirty="0" smtClean="0"/>
          </a:p>
          <a:p>
            <a:pPr>
              <a:buChar char=" "/>
            </a:pPr>
            <a:r>
              <a:rPr lang="en-US" u="sng" smtClean="0"/>
              <a:t>               </a:t>
            </a:r>
            <a:r>
              <a:rPr lang="en-US" smtClean="0"/>
              <a:t>  </a:t>
            </a:r>
            <a:endParaRPr lang="en-US" dirty="0" smtClean="0"/>
          </a:p>
          <a:p>
            <a:pPr>
              <a:buChar char=" "/>
            </a:pPr>
            <a:r>
              <a:rPr lang="en-US" smtClean="0"/>
              <a:t>                         </a:t>
            </a:r>
            <a:r>
              <a:rPr lang="en-US" i="1" smtClean="0"/>
              <a:t>            </a:t>
            </a:r>
            <a:r>
              <a:rPr lang="en-US" smtClean="0"/>
              <a:t>          </a:t>
            </a:r>
            <a:endParaRPr lang="en-US" dirty="0" smtClean="0"/>
          </a:p>
          <a:p>
            <a:endParaRPr lang="en-US" dirty="0"/>
          </a:p>
        </p:txBody>
      </p:sp>
    </p:spTree>
    <p:extLst>
      <p:ext uri="{BB962C8B-B14F-4D97-AF65-F5344CB8AC3E}">
        <p14:creationId xmlns:p14="http://schemas.microsoft.com/office/powerpoint/2010/main" val="21522670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Taking Models to the Next Level</a:t>
            </a:r>
            <a:endParaRPr lang="en-US" dirty="0"/>
          </a:p>
        </p:txBody>
      </p:sp>
      <p:sp>
        <p:nvSpPr>
          <p:cNvPr id="3" name="Content Placeholder 2" descr=" 3"/>
          <p:cNvSpPr>
            <a:spLocks noGrp="1"/>
          </p:cNvSpPr>
          <p:nvPr>
            <p:ph idx="1"/>
          </p:nvPr>
        </p:nvSpPr>
        <p:spPr>
          <a:xfrm>
            <a:off x="457200" y="1524000"/>
            <a:ext cx="8229600" cy="4876800"/>
          </a:xfrm>
        </p:spPr>
        <p:txBody>
          <a:bodyPr>
            <a:normAutofit lnSpcReduction="10000"/>
          </a:bodyPr>
          <a:lstStyle/>
          <a:p>
            <a:pPr lvl="0"/>
            <a:r>
              <a:rPr lang="en-US" smtClean="0">
                <a:latin typeface="Calibri"/>
              </a:rPr>
              <a:t>Accuracy &amp; Precision ↗</a:t>
            </a:r>
          </a:p>
          <a:p>
            <a:pPr lvl="1"/>
            <a:r>
              <a:rPr lang="en-US" smtClean="0">
                <a:latin typeface="Calibri"/>
              </a:rPr>
              <a:t>Assumptions ↘</a:t>
            </a:r>
          </a:p>
          <a:p>
            <a:pPr lvl="1"/>
            <a:r>
              <a:rPr lang="en-US" smtClean="0">
                <a:latin typeface="Calibri"/>
              </a:rPr>
              <a:t>Minimize error</a:t>
            </a:r>
          </a:p>
          <a:p>
            <a:pPr lvl="0"/>
            <a:r>
              <a:rPr lang="en-US" smtClean="0">
                <a:latin typeface="Calibri"/>
              </a:rPr>
              <a:t>Compatibility w/ other models ↗ (Unification)</a:t>
            </a:r>
          </a:p>
          <a:p>
            <a:pPr lvl="0"/>
            <a:r>
              <a:rPr lang="en-US" smtClean="0">
                <a:latin typeface="Calibri"/>
              </a:rPr>
              <a:t>Computability ↗</a:t>
            </a:r>
          </a:p>
          <a:p>
            <a:pPr lvl="0"/>
            <a:r>
              <a:rPr lang="en-US" smtClean="0">
                <a:latin typeface="Calibri"/>
              </a:rPr>
              <a:t>Simplicity ↗ (</a:t>
            </a:r>
            <a:r>
              <a:rPr lang="en-US" i="1" smtClean="0">
                <a:latin typeface="Calibri"/>
              </a:rPr>
              <a:t>Language</a:t>
            </a:r>
            <a:r>
              <a:rPr lang="en-US" smtClean="0">
                <a:latin typeface="Calibri"/>
              </a:rPr>
              <a:t>)</a:t>
            </a:r>
          </a:p>
          <a:p>
            <a:endParaRPr lang="en-US" dirty="0" smtClean="0"/>
          </a:p>
          <a:p>
            <a:pPr>
              <a:buChar char=" "/>
            </a:pPr>
            <a:r>
              <a:rPr lang="en-US" u="sng" smtClean="0"/>
              <a:t>               </a:t>
            </a:r>
            <a:r>
              <a:rPr lang="en-US" smtClean="0"/>
              <a:t>  </a:t>
            </a:r>
            <a:endParaRPr lang="en-US" dirty="0" smtClean="0"/>
          </a:p>
          <a:p>
            <a:pPr>
              <a:buChar char=" "/>
            </a:pPr>
            <a:r>
              <a:rPr lang="en-US" smtClean="0"/>
              <a:t>                         </a:t>
            </a:r>
            <a:r>
              <a:rPr lang="en-US" i="1" smtClean="0"/>
              <a:t>            </a:t>
            </a:r>
            <a:r>
              <a:rPr lang="en-US" smtClean="0"/>
              <a:t>          </a:t>
            </a:r>
            <a:endParaRPr lang="en-US" dirty="0" smtClean="0"/>
          </a:p>
          <a:p>
            <a:endParaRPr lang="en-US" dirty="0"/>
          </a:p>
        </p:txBody>
      </p:sp>
      <p:sp>
        <p:nvSpPr>
          <p:cNvPr id="4" name="TextBox 3" descr=" 5"/>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5" name="Picture 5" descr=" 102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132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Taking Models to the Next Level</a:t>
            </a:r>
            <a:endParaRPr lang="en-US" dirty="0"/>
          </a:p>
        </p:txBody>
      </p:sp>
      <p:sp>
        <p:nvSpPr>
          <p:cNvPr id="3" name="Content Placeholder 2" descr=" 3"/>
          <p:cNvSpPr>
            <a:spLocks noGrp="1"/>
          </p:cNvSpPr>
          <p:nvPr>
            <p:ph idx="1"/>
          </p:nvPr>
        </p:nvSpPr>
        <p:spPr>
          <a:xfrm>
            <a:off x="457200" y="1524000"/>
            <a:ext cx="8229600" cy="4876800"/>
          </a:xfrm>
        </p:spPr>
        <p:txBody>
          <a:bodyPr>
            <a:normAutofit lnSpcReduction="10000"/>
          </a:bodyPr>
          <a:lstStyle/>
          <a:p>
            <a:pPr lvl="0"/>
            <a:r>
              <a:rPr lang="en-US" smtClean="0">
                <a:latin typeface="Calibri"/>
              </a:rPr>
              <a:t>Accuracy &amp; Precision ↗</a:t>
            </a:r>
          </a:p>
          <a:p>
            <a:pPr lvl="1"/>
            <a:r>
              <a:rPr lang="en-US" smtClean="0">
                <a:latin typeface="Calibri"/>
              </a:rPr>
              <a:t>Assumptions ↘</a:t>
            </a:r>
          </a:p>
          <a:p>
            <a:pPr lvl="1"/>
            <a:r>
              <a:rPr lang="en-US" smtClean="0">
                <a:latin typeface="Calibri"/>
              </a:rPr>
              <a:t>Minimize error</a:t>
            </a:r>
          </a:p>
          <a:p>
            <a:pPr lvl="0"/>
            <a:r>
              <a:rPr lang="en-US" smtClean="0">
                <a:latin typeface="Calibri"/>
              </a:rPr>
              <a:t>Compatibility w/ other models ↗ (Unification)</a:t>
            </a:r>
          </a:p>
          <a:p>
            <a:pPr lvl="0"/>
            <a:r>
              <a:rPr lang="en-US" smtClean="0">
                <a:latin typeface="Calibri"/>
              </a:rPr>
              <a:t>Computability ↗</a:t>
            </a:r>
          </a:p>
          <a:p>
            <a:pPr lvl="0"/>
            <a:r>
              <a:rPr lang="en-US" smtClean="0">
                <a:latin typeface="Calibri"/>
              </a:rPr>
              <a:t>Simplicity ↗ (</a:t>
            </a:r>
            <a:r>
              <a:rPr lang="en-US" i="1" smtClean="0">
                <a:latin typeface="Calibri"/>
              </a:rPr>
              <a:t>Language</a:t>
            </a:r>
            <a:r>
              <a:rPr lang="en-US" smtClean="0">
                <a:latin typeface="Calibri"/>
              </a:rPr>
              <a:t>)</a:t>
            </a:r>
          </a:p>
          <a:p>
            <a:endParaRPr lang="en-US" dirty="0" smtClean="0"/>
          </a:p>
          <a:p>
            <a:pPr marL="0" lvl="0" indent="0">
              <a:buNone/>
            </a:pPr>
            <a:r>
              <a:rPr lang="en-US" u="sng" smtClean="0">
                <a:latin typeface="Calibri"/>
              </a:rPr>
              <a:t>The Bottom Line</a:t>
            </a:r>
            <a:r>
              <a:rPr lang="en-US" smtClean="0">
                <a:latin typeface="Calibri"/>
              </a:rPr>
              <a:t>: </a:t>
            </a:r>
          </a:p>
          <a:p>
            <a:pPr marL="0" lvl="0" indent="0">
              <a:buNone/>
            </a:pPr>
            <a:r>
              <a:rPr lang="en-US" smtClean="0">
                <a:latin typeface="Calibri"/>
              </a:rPr>
              <a:t>Within limitations, make </a:t>
            </a:r>
            <a:r>
              <a:rPr lang="en-US" i="1" smtClean="0">
                <a:latin typeface="Calibri"/>
              </a:rPr>
              <a:t>most likely </a:t>
            </a:r>
            <a:r>
              <a:rPr lang="en-US" smtClean="0">
                <a:latin typeface="Calibri"/>
              </a:rPr>
              <a:t>inferences</a:t>
            </a:r>
          </a:p>
          <a:p>
            <a:endParaRPr lang="en-US" dirty="0"/>
          </a:p>
        </p:txBody>
      </p:sp>
      <p:sp>
        <p:nvSpPr>
          <p:cNvPr id="4" name="TextBox 3" descr=" 5"/>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5" name="Picture 5" descr=" 102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89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Taking Models to the Next Level</a:t>
            </a:r>
            <a:endParaRPr lang="en-US" dirty="0"/>
          </a:p>
        </p:txBody>
      </p:sp>
      <p:sp>
        <p:nvSpPr>
          <p:cNvPr id="3" name="Content Placeholder 2" descr=" 3"/>
          <p:cNvSpPr>
            <a:spLocks noGrp="1"/>
          </p:cNvSpPr>
          <p:nvPr>
            <p:ph idx="1"/>
          </p:nvPr>
        </p:nvSpPr>
        <p:spPr>
          <a:xfrm>
            <a:off x="457200" y="1524000"/>
            <a:ext cx="8229600" cy="4876800"/>
          </a:xfrm>
        </p:spPr>
        <p:txBody>
          <a:bodyPr>
            <a:normAutofit lnSpcReduction="10000"/>
          </a:bodyPr>
          <a:lstStyle/>
          <a:p>
            <a:pPr lvl="0"/>
            <a:r>
              <a:rPr lang="en-US" smtClean="0">
                <a:latin typeface="Calibri"/>
              </a:rPr>
              <a:t>Accuracy &amp; Precision ↗</a:t>
            </a:r>
          </a:p>
          <a:p>
            <a:pPr lvl="1"/>
            <a:r>
              <a:rPr lang="en-US" smtClean="0">
                <a:latin typeface="Calibri"/>
              </a:rPr>
              <a:t>Assumptions ↘</a:t>
            </a:r>
          </a:p>
          <a:p>
            <a:pPr lvl="1"/>
            <a:r>
              <a:rPr lang="en-US" smtClean="0">
                <a:latin typeface="Calibri"/>
              </a:rPr>
              <a:t>Minimize error</a:t>
            </a:r>
          </a:p>
          <a:p>
            <a:pPr lvl="0"/>
            <a:r>
              <a:rPr lang="en-US" smtClean="0">
                <a:latin typeface="Calibri"/>
              </a:rPr>
              <a:t>Compatibility w/ other models ↗ (Unification)</a:t>
            </a:r>
          </a:p>
          <a:p>
            <a:pPr lvl="0"/>
            <a:r>
              <a:rPr lang="en-US" smtClean="0">
                <a:latin typeface="Calibri"/>
              </a:rPr>
              <a:t>Computability ↗</a:t>
            </a:r>
          </a:p>
          <a:p>
            <a:pPr lvl="0"/>
            <a:r>
              <a:rPr lang="en-US" smtClean="0">
                <a:latin typeface="Calibri"/>
              </a:rPr>
              <a:t>Simplicity ↗ (</a:t>
            </a:r>
            <a:r>
              <a:rPr lang="en-US" i="1" smtClean="0">
                <a:latin typeface="Calibri"/>
              </a:rPr>
              <a:t>Language</a:t>
            </a:r>
            <a:r>
              <a:rPr lang="en-US" smtClean="0">
                <a:latin typeface="Calibri"/>
              </a:rPr>
              <a:t>)</a:t>
            </a:r>
          </a:p>
          <a:p>
            <a:endParaRPr lang="en-US" dirty="0" smtClean="0"/>
          </a:p>
          <a:p>
            <a:pPr marL="0" lvl="0" indent="0">
              <a:buNone/>
            </a:pPr>
            <a:r>
              <a:rPr lang="en-US" u="sng" smtClean="0">
                <a:latin typeface="Calibri"/>
              </a:rPr>
              <a:t>The Bottom Line</a:t>
            </a:r>
            <a:r>
              <a:rPr lang="en-US" smtClean="0">
                <a:latin typeface="Calibri"/>
              </a:rPr>
              <a:t>: </a:t>
            </a:r>
          </a:p>
          <a:p>
            <a:pPr marL="0" lvl="0" indent="0">
              <a:buNone/>
            </a:pPr>
            <a:r>
              <a:rPr lang="en-US" smtClean="0">
                <a:latin typeface="Calibri"/>
              </a:rPr>
              <a:t>Within limitations, make </a:t>
            </a:r>
            <a:r>
              <a:rPr lang="en-US" i="1" smtClean="0">
                <a:latin typeface="Calibri"/>
              </a:rPr>
              <a:t>most likely </a:t>
            </a:r>
            <a:r>
              <a:rPr lang="en-US" smtClean="0">
                <a:latin typeface="Calibri"/>
              </a:rPr>
              <a:t>inferences</a:t>
            </a:r>
          </a:p>
          <a:p>
            <a:endParaRPr lang="en-US" dirty="0"/>
          </a:p>
        </p:txBody>
      </p:sp>
      <p:sp>
        <p:nvSpPr>
          <p:cNvPr id="6" name="TextBox 5" descr=" 4"/>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4" name="TextBox 3" descr=" 5"/>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7" name="Picture 2" descr=" 102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 102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 102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4388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For what purpose?</a:t>
            </a:r>
            <a:endParaRPr lang="en-US" dirty="0"/>
          </a:p>
        </p:txBody>
      </p:sp>
      <p:sp>
        <p:nvSpPr>
          <p:cNvPr id="3" name="ontent Placeholder 2" descr=" 3"/>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sp>
        <p:nvSpPr>
          <p:cNvPr id="5" name="TextBox 4" descr=" 5"/>
          <p:cNvSpPr txBox="1"/>
          <p:nvPr/>
        </p:nvSpPr>
        <p:spPr>
          <a:xfrm>
            <a:off x="519492" y="2814697"/>
            <a:ext cx="4745210" cy="2062103"/>
          </a:xfrm>
          <a:prstGeom prst="rect">
            <a:avLst/>
          </a:prstGeom>
          <a:noFill/>
        </p:spPr>
        <p:txBody>
          <a:bodyPr wrap="none" rtlCol="0">
            <a:spAutoFit/>
          </a:bodyPr>
          <a:lstStyle/>
          <a:p>
            <a:pPr marL="514350" indent="-514350">
              <a:buFont typeface="+mj-lt"/>
              <a:buChar char=" "/>
            </a:pPr>
            <a:r>
              <a:rPr lang="en-US" sz="3200" smtClean="0"/>
              <a:t>                        </a:t>
            </a:r>
            <a:r>
              <a:rPr lang="en-US" sz="3200" b="1" i="1" smtClean="0">
                <a:solidFill>
                  <a:srgbClr val="7030A0"/>
                </a:solidFill>
              </a:rPr>
              <a:t>                  </a:t>
            </a:r>
            <a:endParaRPr lang="en-US" sz="3200" b="1" i="1" dirty="0">
              <a:solidFill>
                <a:srgbClr val="7030A0"/>
              </a:solidFill>
            </a:endParaRPr>
          </a:p>
          <a:p>
            <a:pPr marL="857250" lvl="1" indent="-457200">
              <a:buFont typeface="Wingdings"/>
              <a:buChar char=" "/>
            </a:pPr>
            <a:r>
              <a:rPr lang="en-US" sz="3200" smtClean="0">
                <a:solidFill>
                  <a:prstClr val="black"/>
                </a:solidFill>
                <a:sym typeface="Wingdings" pitchFamily="2" charset="2"/>
              </a:rPr>
              <a:t>                    </a:t>
            </a:r>
            <a:r>
              <a:rPr lang="en-US" sz="3200" smtClean="0"/>
              <a:t> </a:t>
            </a:r>
            <a:endParaRPr lang="en-US" sz="3200" dirty="0"/>
          </a:p>
          <a:p>
            <a:pPr marL="514350" indent="-514350">
              <a:buFont typeface="+mj-lt"/>
              <a:buChar char=" "/>
            </a:pPr>
            <a:r>
              <a:rPr lang="en-US" sz="3200" smtClean="0"/>
              <a:t> </a:t>
            </a:r>
            <a:r>
              <a:rPr lang="en-US" sz="3200" b="1" cap="small" smtClean="0">
                <a:solidFill>
                  <a:srgbClr val="7030A0"/>
                </a:solidFill>
                <a:latin typeface="Eras Bold ITC" pitchFamily="34" charset="0"/>
              </a:rPr>
              <a:t>   </a:t>
            </a:r>
            <a:r>
              <a:rPr lang="en-US" sz="3200" b="1" smtClean="0">
                <a:solidFill>
                  <a:srgbClr val="7030A0"/>
                </a:solidFill>
                <a:latin typeface="Eras Bold ITC" pitchFamily="34" charset="0"/>
              </a:rPr>
              <a:t> </a:t>
            </a:r>
            <a:r>
              <a:rPr lang="en-US" sz="3200" smtClean="0">
                <a:solidFill>
                  <a:srgbClr val="7030A0"/>
                </a:solidFill>
                <a:latin typeface="Eras Bold ITC" pitchFamily="34" charset="0"/>
              </a:rPr>
              <a:t>  </a:t>
            </a:r>
            <a:r>
              <a:rPr lang="en-US" sz="3200" smtClean="0"/>
              <a:t>                 </a:t>
            </a:r>
            <a:endParaRPr lang="en-US" sz="3200" dirty="0"/>
          </a:p>
          <a:p>
            <a:pPr marL="857250" lvl="1" indent="-457200">
              <a:buFont typeface="Wingdings"/>
              <a:buChar char=" "/>
            </a:pPr>
            <a:r>
              <a:rPr lang="en-US" sz="3200" smtClean="0">
                <a:solidFill>
                  <a:prstClr val="black"/>
                </a:solidFill>
                <a:sym typeface="Wingdings" pitchFamily="2" charset="2"/>
              </a:rPr>
              <a:t>                                      </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For what purpose?</a:t>
            </a:r>
            <a:endParaRPr lang="en-US" dirty="0"/>
          </a:p>
        </p:txBody>
      </p:sp>
      <p:sp>
        <p:nvSpPr>
          <p:cNvPr id="3" name="ontent Placeholder 2" descr=" 3"/>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sp>
        <p:nvSpPr>
          <p:cNvPr id="5" name="TextBox 4" descr=" 5"/>
          <p:cNvSpPr txBox="1"/>
          <p:nvPr/>
        </p:nvSpPr>
        <p:spPr>
          <a:xfrm>
            <a:off x="519493" y="2814697"/>
            <a:ext cx="8135497" cy="2062103"/>
          </a:xfrm>
          <a:prstGeom prst="rect">
            <a:avLst/>
          </a:prstGeom>
          <a:noFill/>
        </p:spPr>
        <p:txBody>
          <a:bodyPr wrap="none" rtlCol="0">
            <a:spAutoFit/>
          </a:bodyPr>
          <a:lstStyle/>
          <a:p>
            <a:pPr marL="514350" lvl="0" indent="-514350">
              <a:buFont typeface="+mj-lt"/>
              <a:buAutoNum type="arabicParenR"/>
            </a:pPr>
            <a:r>
              <a:rPr lang="en-US" sz="3200" smtClean="0">
                <a:latin typeface="Calibri"/>
              </a:rPr>
              <a:t>Advance humanity toward </a:t>
            </a:r>
            <a:r>
              <a:rPr lang="en-US" sz="3200" b="1" i="1" smtClean="0">
                <a:solidFill>
                  <a:srgbClr val="7030A0"/>
                </a:solidFill>
                <a:latin typeface="Calibri"/>
              </a:rPr>
              <a:t>your future vision</a:t>
            </a:r>
          </a:p>
          <a:p>
            <a:pPr marL="857250" lvl="1" indent="-457200">
              <a:buFont typeface="Wingdings"/>
              <a:buChar char="è"/>
            </a:pPr>
            <a:r>
              <a:rPr lang="en-US" sz="3200" smtClean="0">
                <a:solidFill>
                  <a:srgbClr val="000000"/>
                </a:solidFill>
                <a:latin typeface="Calibri"/>
                <a:sym typeface="Wingdings" pitchFamily="2" charset="2"/>
              </a:rPr>
              <a:t>Your meaning of life</a:t>
            </a:r>
            <a:r>
              <a:rPr lang="en-US" sz="3200" smtClean="0">
                <a:latin typeface="Calibri"/>
              </a:rPr>
              <a:t> </a:t>
            </a:r>
          </a:p>
          <a:p>
            <a:pPr marL="514350" indent="-514350">
              <a:buFont typeface="+mj-lt"/>
              <a:buChar char=" "/>
            </a:pPr>
            <a:r>
              <a:rPr lang="en-US" sz="3200" smtClean="0"/>
              <a:t> </a:t>
            </a:r>
            <a:r>
              <a:rPr lang="en-US" sz="3200" b="1" cap="small" smtClean="0">
                <a:solidFill>
                  <a:srgbClr val="7030A0"/>
                </a:solidFill>
                <a:latin typeface="Eras Bold ITC" pitchFamily="34" charset="0"/>
              </a:rPr>
              <a:t>   </a:t>
            </a:r>
            <a:r>
              <a:rPr lang="en-US" sz="3200" b="1" smtClean="0">
                <a:solidFill>
                  <a:srgbClr val="7030A0"/>
                </a:solidFill>
                <a:latin typeface="Eras Bold ITC" pitchFamily="34" charset="0"/>
              </a:rPr>
              <a:t> </a:t>
            </a:r>
            <a:r>
              <a:rPr lang="en-US" sz="3200" smtClean="0">
                <a:solidFill>
                  <a:srgbClr val="7030A0"/>
                </a:solidFill>
                <a:latin typeface="Eras Bold ITC" pitchFamily="34" charset="0"/>
              </a:rPr>
              <a:t>  </a:t>
            </a:r>
            <a:r>
              <a:rPr lang="en-US" sz="3200" smtClean="0"/>
              <a:t>                 </a:t>
            </a:r>
            <a:endParaRPr lang="en-US" sz="3200" dirty="0"/>
          </a:p>
          <a:p>
            <a:pPr marL="857250" lvl="1" indent="-457200">
              <a:buFont typeface="Wingdings"/>
              <a:buChar char=" "/>
            </a:pPr>
            <a:r>
              <a:rPr lang="en-US" sz="3200" smtClean="0">
                <a:solidFill>
                  <a:prstClr val="black"/>
                </a:solidFill>
                <a:sym typeface="Wingdings" pitchFamily="2" charset="2"/>
              </a:rPr>
              <a:t>                                      </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41212948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itle 1" descr=" 2"/>
          <p:cNvSpPr txBox="1">
            <a:spLocks/>
          </p:cNvSpPr>
          <p:nvPr/>
        </p:nvSpPr>
        <p:spPr>
          <a:xfrm>
            <a:off x="457200" y="2746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We Are Modelers, </a:t>
            </a:r>
            <a:br>
              <a:rPr lang="en-US" smtClean="0"/>
            </a:br>
            <a:r>
              <a:rPr lang="en-US" smtClean="0"/>
              <a:t>Pressing Our Models</a:t>
            </a:r>
            <a:endParaRPr lang="en-US" dirty="0"/>
          </a:p>
        </p:txBody>
      </p:sp>
      <p:sp>
        <p:nvSpPr>
          <p:cNvPr id="3" name="Content Placeholder 2" descr=" 3"/>
          <p:cNvSpPr>
            <a:spLocks noGrp="1"/>
          </p:cNvSpPr>
          <p:nvPr>
            <p:ph idx="1"/>
          </p:nvPr>
        </p:nvSpPr>
        <p:spPr>
          <a:xfrm>
            <a:off x="457200" y="1798637"/>
            <a:ext cx="8229600" cy="4525963"/>
          </a:xfrm>
        </p:spPr>
        <p:txBody>
          <a:bodyPr>
            <a:normAutofit/>
          </a:bodyPr>
          <a:lstStyle/>
          <a:p>
            <a:pPr marL="0" lvl="0" indent="0">
              <a:buNone/>
            </a:pPr>
            <a:r>
              <a:rPr lang="en-US" sz="3600" b="1" i="1" smtClean="0">
                <a:latin typeface="Calibri"/>
              </a:rPr>
              <a:t>How</a:t>
            </a:r>
            <a:r>
              <a:rPr lang="en-US" sz="3600" smtClean="0">
                <a:latin typeface="Calibri"/>
              </a:rPr>
              <a:t> do we model?</a:t>
            </a:r>
          </a:p>
          <a:p>
            <a:pPr marL="0" lvl="0" indent="0">
              <a:buNone/>
            </a:pPr>
            <a:r>
              <a:rPr lang="en-US" sz="3600" b="1" i="1" smtClean="0">
                <a:latin typeface="Calibri"/>
              </a:rPr>
              <a:t>To what extent</a:t>
            </a:r>
            <a:r>
              <a:rPr lang="en-US" sz="3600" smtClean="0">
                <a:latin typeface="Calibri"/>
              </a:rPr>
              <a:t> </a:t>
            </a:r>
            <a:br>
              <a:rPr lang="en-US" sz="3600" smtClean="0">
                <a:latin typeface="Calibri"/>
              </a:rPr>
            </a:br>
            <a:r>
              <a:rPr lang="en-US" sz="3600" smtClean="0">
                <a:latin typeface="Calibri"/>
              </a:rPr>
              <a:t>        can we model?</a:t>
            </a:r>
          </a:p>
          <a:p>
            <a:pPr marL="0" lvl="0" indent="0">
              <a:buNone/>
            </a:pPr>
            <a:r>
              <a:rPr lang="en-US" sz="3600" b="1" i="1" smtClean="0">
                <a:latin typeface="Calibri"/>
              </a:rPr>
              <a:t>Why</a:t>
            </a:r>
            <a:r>
              <a:rPr lang="en-US" sz="3600" smtClean="0">
                <a:latin typeface="Calibri"/>
              </a:rPr>
              <a:t> do we model?</a:t>
            </a:r>
          </a:p>
          <a:p>
            <a:pPr marL="0" indent="0">
              <a:buNone/>
            </a:pPr>
            <a:endParaRPr lang="en-US" sz="1800" dirty="0" smtClean="0"/>
          </a:p>
          <a:p>
            <a:pPr>
              <a:buChar char=" "/>
            </a:pPr>
            <a:r>
              <a:rPr lang="en-US" sz="3600" smtClean="0"/>
              <a:t>             </a:t>
            </a:r>
            <a:r>
              <a:rPr lang="en-US" sz="3600" b="1" i="1" smtClean="0"/>
              <a:t>                      </a:t>
            </a:r>
            <a:r>
              <a:rPr lang="en-US" sz="3600" smtClean="0"/>
              <a:t> </a:t>
            </a:r>
            <a:endParaRPr lang="en-US" sz="3600" dirty="0" smtClean="0"/>
          </a:p>
          <a:p>
            <a:pPr>
              <a:buChar char=" "/>
            </a:pPr>
            <a:r>
              <a:rPr lang="en-US" sz="3600" smtClean="0"/>
              <a:t>                        </a:t>
            </a:r>
            <a:endParaRPr lang="en-US" sz="3600" dirty="0"/>
          </a:p>
          <a:p>
            <a:pPr marL="0" indent="0">
              <a:buNone/>
            </a:pPr>
            <a:endParaRPr lang="en-US" sz="3600" dirty="0" smtClean="0"/>
          </a:p>
        </p:txBody>
      </p:sp>
      <p:grpSp>
        <p:nvGrpSpPr>
          <p:cNvPr id="9" name="Group 8" descr=" 9"/>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1324658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For what purpose?</a:t>
            </a:r>
            <a:endParaRPr lang="en-US" dirty="0"/>
          </a:p>
        </p:txBody>
      </p:sp>
      <p:sp>
        <p:nvSpPr>
          <p:cNvPr id="3" name="ontent Placeholder 2" descr=" 3"/>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sp>
        <p:nvSpPr>
          <p:cNvPr id="5" name="TextBox 4" descr=" 5"/>
          <p:cNvSpPr txBox="1"/>
          <p:nvPr/>
        </p:nvSpPr>
        <p:spPr>
          <a:xfrm>
            <a:off x="519493" y="2814697"/>
            <a:ext cx="8184164" cy="2554545"/>
          </a:xfrm>
          <a:prstGeom prst="rect">
            <a:avLst/>
          </a:prstGeom>
          <a:noFill/>
        </p:spPr>
        <p:txBody>
          <a:bodyPr wrap="none" rtlCol="0">
            <a:spAutoFit/>
          </a:bodyPr>
          <a:lstStyle/>
          <a:p>
            <a:pPr marL="514350" lvl="0" indent="-514350">
              <a:buFont typeface="+mj-lt"/>
              <a:buAutoNum type="arabicParenR"/>
            </a:pPr>
            <a:r>
              <a:rPr lang="en-US" sz="3200" smtClean="0">
                <a:latin typeface="Calibri"/>
              </a:rPr>
              <a:t>Advance humanity toward </a:t>
            </a:r>
            <a:r>
              <a:rPr lang="en-US" sz="3200" b="1" i="1" smtClean="0">
                <a:solidFill>
                  <a:srgbClr val="7030A0"/>
                </a:solidFill>
                <a:latin typeface="Calibri"/>
              </a:rPr>
              <a:t>your future vision</a:t>
            </a:r>
          </a:p>
          <a:p>
            <a:pPr marL="857250" lvl="1" indent="-457200">
              <a:buFont typeface="Wingdings"/>
              <a:buChar char="è"/>
            </a:pPr>
            <a:r>
              <a:rPr lang="en-US" sz="3200" smtClean="0">
                <a:solidFill>
                  <a:srgbClr val="000000"/>
                </a:solidFill>
                <a:latin typeface="Calibri"/>
                <a:sym typeface="Wingdings" pitchFamily="2" charset="2"/>
              </a:rPr>
              <a:t>Your meaning of life</a:t>
            </a:r>
            <a:r>
              <a:rPr lang="en-US" sz="3200" smtClean="0">
                <a:latin typeface="Calibri"/>
              </a:rPr>
              <a:t> </a:t>
            </a:r>
          </a:p>
          <a:p>
            <a:pPr marL="514350" lvl="0" indent="-514350">
              <a:buFont typeface="+mj-lt"/>
              <a:buAutoNum type="arabicParenR"/>
            </a:pPr>
            <a:r>
              <a:rPr lang="en-US" sz="3200" smtClean="0">
                <a:latin typeface="Calibri"/>
              </a:rPr>
              <a:t> </a:t>
            </a:r>
            <a:r>
              <a:rPr lang="en-US" sz="3200" b="1" cap="small" smtClean="0">
                <a:solidFill>
                  <a:srgbClr val="7030A0"/>
                </a:solidFill>
                <a:latin typeface="Eras Bold ITC"/>
              </a:rPr>
              <a:t>Fun</a:t>
            </a:r>
            <a:r>
              <a:rPr lang="en-US" sz="3200" b="1" smtClean="0">
                <a:solidFill>
                  <a:srgbClr val="7030A0"/>
                </a:solidFill>
                <a:latin typeface="Eras Bold ITC"/>
              </a:rPr>
              <a:t>!</a:t>
            </a:r>
            <a:r>
              <a:rPr lang="en-US" sz="3200" smtClean="0">
                <a:solidFill>
                  <a:srgbClr val="7030A0"/>
                </a:solidFill>
                <a:latin typeface="Eras Bold ITC"/>
              </a:rPr>
              <a:t>  </a:t>
            </a:r>
            <a:r>
              <a:rPr lang="en-US" sz="3200" smtClean="0">
                <a:latin typeface="Calibri"/>
              </a:rPr>
              <a:t>Enjoy everything…</a:t>
            </a:r>
          </a:p>
          <a:p>
            <a:pPr marL="857250" lvl="1" indent="-457200">
              <a:buFont typeface="Wingdings"/>
              <a:buChar char="è"/>
            </a:pPr>
            <a:r>
              <a:rPr lang="en-US" sz="3200" smtClean="0">
                <a:solidFill>
                  <a:srgbClr val="000000"/>
                </a:solidFill>
                <a:latin typeface="Calibri"/>
                <a:sym typeface="Wingdings" pitchFamily="2" charset="2"/>
              </a:rPr>
              <a:t>Creation process, outcome, camaraderie</a:t>
            </a:r>
          </a:p>
          <a:p>
            <a:pPr marL="857250" lvl="1" indent="-457200">
              <a:buFont typeface="Wingdings"/>
              <a:buChar char=" "/>
            </a:pPr>
            <a:endParaRPr lang="en-US" sz="3200" dirty="0">
              <a:solidFill>
                <a:prstClr val="black"/>
              </a:solidFill>
              <a:sym typeface="Wingdings" pitchFamily="2" charset="2"/>
            </a:endParaRPr>
          </a:p>
        </p:txBody>
      </p:sp>
    </p:spTree>
    <p:extLst>
      <p:ext uri="{BB962C8B-B14F-4D97-AF65-F5344CB8AC3E}">
        <p14:creationId xmlns:p14="http://schemas.microsoft.com/office/powerpoint/2010/main" val="5779108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For what purpose?</a:t>
            </a:r>
            <a:endParaRPr lang="en-US" dirty="0"/>
          </a:p>
        </p:txBody>
      </p:sp>
      <p:sp>
        <p:nvSpPr>
          <p:cNvPr id="3" name="ontent Placeholder 2" descr=" 3"/>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6" name="Picture 5" descr="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descr=" 5"/>
          <p:cNvSpPr txBox="1"/>
          <p:nvPr/>
        </p:nvSpPr>
        <p:spPr>
          <a:xfrm>
            <a:off x="519470" y="1560575"/>
            <a:ext cx="8184164" cy="2554545"/>
          </a:xfrm>
          <a:prstGeom prst="rect">
            <a:avLst/>
          </a:prstGeom>
          <a:noFill/>
        </p:spPr>
        <p:txBody>
          <a:bodyPr wrap="none" rtlCol="0">
            <a:spAutoFit/>
          </a:bodyPr>
          <a:lstStyle/>
          <a:p>
            <a:pPr marL="514350" lvl="0" indent="-514350">
              <a:buFont typeface="+mj-lt"/>
              <a:buAutoNum type="arabicParenR"/>
            </a:pPr>
            <a:r>
              <a:rPr lang="en-US" sz="3200" smtClean="0">
                <a:latin typeface="Calibri"/>
              </a:rPr>
              <a:t>Advance humanity toward </a:t>
            </a:r>
            <a:r>
              <a:rPr lang="en-US" sz="3200" b="1" i="1" smtClean="0">
                <a:solidFill>
                  <a:srgbClr val="7030A0"/>
                </a:solidFill>
                <a:latin typeface="Calibri"/>
              </a:rPr>
              <a:t>your future vision</a:t>
            </a:r>
          </a:p>
          <a:p>
            <a:pPr marL="857250" lvl="1" indent="-457200">
              <a:buFont typeface="Wingdings"/>
              <a:buChar char="è"/>
            </a:pPr>
            <a:r>
              <a:rPr lang="en-US" sz="3200" smtClean="0">
                <a:solidFill>
                  <a:srgbClr val="000000"/>
                </a:solidFill>
                <a:latin typeface="Calibri"/>
                <a:sym typeface="Wingdings" pitchFamily="2" charset="2"/>
              </a:rPr>
              <a:t>Your meaning of life</a:t>
            </a:r>
            <a:r>
              <a:rPr lang="en-US" sz="3200" smtClean="0">
                <a:latin typeface="Calibri"/>
              </a:rPr>
              <a:t> </a:t>
            </a:r>
          </a:p>
          <a:p>
            <a:pPr marL="514350" lvl="0" indent="-514350">
              <a:buFont typeface="+mj-lt"/>
              <a:buAutoNum type="arabicParenR"/>
            </a:pPr>
            <a:r>
              <a:rPr lang="en-US" sz="3200" smtClean="0">
                <a:latin typeface="Calibri"/>
              </a:rPr>
              <a:t> </a:t>
            </a:r>
            <a:r>
              <a:rPr lang="en-US" sz="3200" b="1" cap="small" smtClean="0">
                <a:solidFill>
                  <a:srgbClr val="7030A0"/>
                </a:solidFill>
                <a:latin typeface="Eras Bold ITC"/>
              </a:rPr>
              <a:t>Fun</a:t>
            </a:r>
            <a:r>
              <a:rPr lang="en-US" sz="3200" b="1" smtClean="0">
                <a:solidFill>
                  <a:srgbClr val="7030A0"/>
                </a:solidFill>
                <a:latin typeface="Eras Bold ITC"/>
              </a:rPr>
              <a:t>!</a:t>
            </a:r>
            <a:r>
              <a:rPr lang="en-US" sz="3200" smtClean="0">
                <a:solidFill>
                  <a:srgbClr val="7030A0"/>
                </a:solidFill>
                <a:latin typeface="Eras Bold ITC"/>
              </a:rPr>
              <a:t>  </a:t>
            </a:r>
            <a:r>
              <a:rPr lang="en-US" sz="3200" smtClean="0">
                <a:latin typeface="Calibri"/>
              </a:rPr>
              <a:t>Enjoy everything…</a:t>
            </a:r>
          </a:p>
          <a:p>
            <a:pPr marL="857250" lvl="1" indent="-457200">
              <a:buFont typeface="Wingdings"/>
              <a:buChar char="è"/>
            </a:pPr>
            <a:r>
              <a:rPr lang="en-US" sz="3200" smtClean="0">
                <a:solidFill>
                  <a:srgbClr val="000000"/>
                </a:solidFill>
                <a:latin typeface="Calibri"/>
                <a:sym typeface="Wingdings" pitchFamily="2" charset="2"/>
              </a:rPr>
              <a:t>Creation process, outcome, camaraderie</a:t>
            </a:r>
          </a:p>
          <a:p>
            <a:pPr marL="857250" lvl="1" indent="-457200">
              <a:buFont typeface="Wingdings"/>
              <a:buChar char=" "/>
            </a:pPr>
            <a:endParaRPr lang="en-US" sz="3200" dirty="0">
              <a:solidFill>
                <a:prstClr val="black"/>
              </a:solidFill>
              <a:sym typeface="Wingdings" pitchFamily="2" charset="2"/>
            </a:endParaRPr>
          </a:p>
        </p:txBody>
      </p:sp>
    </p:spTree>
    <p:extLst>
      <p:ext uri="{BB962C8B-B14F-4D97-AF65-F5344CB8AC3E}">
        <p14:creationId xmlns:p14="http://schemas.microsoft.com/office/powerpoint/2010/main" val="42617276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spTree>
    <p:extLst>
      <p:ext uri="{BB962C8B-B14F-4D97-AF65-F5344CB8AC3E}">
        <p14:creationId xmlns:p14="http://schemas.microsoft.com/office/powerpoint/2010/main" val="36606956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 name="Group 2" descr=" 32"/>
          <p:cNvGrpSpPr/>
          <p:nvPr/>
        </p:nvGrpSpPr>
        <p:grpSpPr>
          <a:xfrm>
            <a:off x="-4283" y="152400"/>
            <a:ext cx="4648199" cy="2234540"/>
            <a:chOff x="-4283" y="304800"/>
            <a:chExt cx="4648199" cy="2234540"/>
          </a:xfrm>
        </p:grpSpPr>
        <p:sp>
          <p:nvSpPr>
            <p:cNvPr id="4" name="Cloud 3"/>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5" name="Cloud 4"/>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6" name="Cloud 5"/>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7" name="Cloud 6"/>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Tree>
    <p:extLst>
      <p:ext uri="{BB962C8B-B14F-4D97-AF65-F5344CB8AC3E}">
        <p14:creationId xmlns:p14="http://schemas.microsoft.com/office/powerpoint/2010/main" val="3573675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descr=" 30"/>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 name="Group 2" descr=" 32"/>
          <p:cNvGrpSpPr/>
          <p:nvPr/>
        </p:nvGrpSpPr>
        <p:grpSpPr>
          <a:xfrm>
            <a:off x="-4283" y="152400"/>
            <a:ext cx="4648199" cy="2234540"/>
            <a:chOff x="-4283" y="304800"/>
            <a:chExt cx="4648199" cy="2234540"/>
          </a:xfrm>
        </p:grpSpPr>
        <p:sp>
          <p:nvSpPr>
            <p:cNvPr id="4" name="Cloud 3"/>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5" name="Cloud 4"/>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6" name="Cloud 5"/>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7" name="Cloud 6"/>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9" name="Rounded Rectangle 8" descr=" 13"/>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Tree>
    <p:extLst>
      <p:ext uri="{BB962C8B-B14F-4D97-AF65-F5344CB8AC3E}">
        <p14:creationId xmlns:p14="http://schemas.microsoft.com/office/powerpoint/2010/main" val="772120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descr=" 30"/>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 name="Group 2" descr=" 32"/>
          <p:cNvGrpSpPr/>
          <p:nvPr/>
        </p:nvGrpSpPr>
        <p:grpSpPr>
          <a:xfrm>
            <a:off x="-4283" y="152400"/>
            <a:ext cx="4648199" cy="2234540"/>
            <a:chOff x="-4283" y="304800"/>
            <a:chExt cx="4648199" cy="2234540"/>
          </a:xfrm>
        </p:grpSpPr>
        <p:sp>
          <p:nvSpPr>
            <p:cNvPr id="4" name="Cloud 3"/>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5" name="Cloud 4"/>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6" name="Cloud 5"/>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7" name="Cloud 6"/>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9" name="Rounded Rectangle 8" descr=" 13"/>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1" name="Double Wave 10" descr=" 17"/>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2" name="Picture 2" descr=" 102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sp>
        <p:nvSpPr>
          <p:cNvPr id="10" name="Striped Right Arrow 9" descr=" 31"/>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2229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descr=" 30"/>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 name="Group 2" descr=" 32"/>
          <p:cNvGrpSpPr/>
          <p:nvPr/>
        </p:nvGrpSpPr>
        <p:grpSpPr>
          <a:xfrm>
            <a:off x="-4283" y="152400"/>
            <a:ext cx="4648199" cy="2234540"/>
            <a:chOff x="-4283" y="304800"/>
            <a:chExt cx="4648199" cy="2234540"/>
          </a:xfrm>
        </p:grpSpPr>
        <p:sp>
          <p:nvSpPr>
            <p:cNvPr id="4" name="Cloud 3"/>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5" name="Cloud 4"/>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6" name="Cloud 5"/>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7" name="Cloud 6"/>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9" name="Rounded Rectangle 8" descr=" 13"/>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1" name="Double Wave 10" descr=" 17"/>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2" name="Picture 2" descr=" 102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 29"/>
          <p:cNvGrpSpPr/>
          <p:nvPr/>
        </p:nvGrpSpPr>
        <p:grpSpPr>
          <a:xfrm>
            <a:off x="4201883" y="4465663"/>
            <a:ext cx="4951515" cy="2260676"/>
            <a:chOff x="4199582" y="3910940"/>
            <a:chExt cx="4951515" cy="2260676"/>
          </a:xfrm>
        </p:grpSpPr>
        <p:sp>
          <p:nvSpPr>
            <p:cNvPr id="15" name="Cloud 14"/>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16" name="Cloud 15"/>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7" name="Cloud 16"/>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18" name="Cloud 17"/>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10" name="Striped Right Arrow 9" descr=" 31"/>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Striped Right Arrow 12" descr=" 33"/>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5059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descr=" 30"/>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9" name="Right Brace 18" descr=" 27"/>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 name="Group 2" descr=" 32"/>
          <p:cNvGrpSpPr/>
          <p:nvPr/>
        </p:nvGrpSpPr>
        <p:grpSpPr>
          <a:xfrm>
            <a:off x="-4283" y="152400"/>
            <a:ext cx="4648199" cy="2234540"/>
            <a:chOff x="-4283" y="304800"/>
            <a:chExt cx="4648199" cy="2234540"/>
          </a:xfrm>
        </p:grpSpPr>
        <p:sp>
          <p:nvSpPr>
            <p:cNvPr id="4" name="Cloud 3"/>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5" name="Cloud 4"/>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6" name="Cloud 5"/>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7" name="Cloud 6"/>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9" name="Rounded Rectangle 8" descr=" 13"/>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20" name="Rounded Rectangle 19" descr=" 14"/>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1" name="Double Wave 10" descr=" 17"/>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2" name="Picture 2" descr=" 102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 29"/>
          <p:cNvGrpSpPr/>
          <p:nvPr/>
        </p:nvGrpSpPr>
        <p:grpSpPr>
          <a:xfrm>
            <a:off x="4201883" y="4465663"/>
            <a:ext cx="4951515" cy="2260676"/>
            <a:chOff x="4199582" y="3910940"/>
            <a:chExt cx="4951515" cy="2260676"/>
          </a:xfrm>
        </p:grpSpPr>
        <p:sp>
          <p:nvSpPr>
            <p:cNvPr id="15" name="Cloud 14"/>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16" name="Cloud 15"/>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7" name="Cloud 16"/>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18" name="Cloud 17"/>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10" name="Striped Right Arrow 9" descr=" 31"/>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Striped Right Arrow 12" descr=" 33"/>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9759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itle 1" descr=" 2"/>
          <p:cNvSpPr txBox="1">
            <a:spLocks/>
          </p:cNvSpPr>
          <p:nvPr/>
        </p:nvSpPr>
        <p:spPr>
          <a:xfrm>
            <a:off x="457200" y="2746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We Are Modelers, </a:t>
            </a:r>
            <a:br>
              <a:rPr lang="en-US" smtClean="0"/>
            </a:br>
            <a:r>
              <a:rPr lang="en-US" smtClean="0"/>
              <a:t>Pressing Our Models</a:t>
            </a:r>
            <a:endParaRPr lang="en-US" dirty="0"/>
          </a:p>
        </p:txBody>
      </p:sp>
      <p:sp>
        <p:nvSpPr>
          <p:cNvPr id="3" name="Content Placeholder 2" descr=" 3"/>
          <p:cNvSpPr>
            <a:spLocks noGrp="1"/>
          </p:cNvSpPr>
          <p:nvPr>
            <p:ph idx="1"/>
          </p:nvPr>
        </p:nvSpPr>
        <p:spPr>
          <a:xfrm>
            <a:off x="457200" y="1798637"/>
            <a:ext cx="8229600" cy="4525963"/>
          </a:xfrm>
        </p:spPr>
        <p:txBody>
          <a:bodyPr>
            <a:normAutofit/>
          </a:bodyPr>
          <a:lstStyle/>
          <a:p>
            <a:pPr marL="0" lvl="0" indent="0">
              <a:buNone/>
            </a:pPr>
            <a:r>
              <a:rPr lang="en-US" sz="3600" b="1" i="1" smtClean="0">
                <a:latin typeface="Calibri"/>
              </a:rPr>
              <a:t>How</a:t>
            </a:r>
            <a:r>
              <a:rPr lang="en-US" sz="3600" smtClean="0">
                <a:latin typeface="Calibri"/>
              </a:rPr>
              <a:t> do we model?</a:t>
            </a:r>
          </a:p>
          <a:p>
            <a:pPr marL="0" lvl="0" indent="0">
              <a:buNone/>
            </a:pPr>
            <a:r>
              <a:rPr lang="en-US" sz="3600" b="1" i="1" smtClean="0">
                <a:latin typeface="Calibri"/>
              </a:rPr>
              <a:t>To what extent</a:t>
            </a:r>
            <a:r>
              <a:rPr lang="en-US" sz="3600" smtClean="0">
                <a:latin typeface="Calibri"/>
              </a:rPr>
              <a:t> </a:t>
            </a:r>
            <a:br>
              <a:rPr lang="en-US" sz="3600" smtClean="0">
                <a:latin typeface="Calibri"/>
              </a:rPr>
            </a:br>
            <a:r>
              <a:rPr lang="en-US" sz="3600" smtClean="0">
                <a:latin typeface="Calibri"/>
              </a:rPr>
              <a:t>        can we model?</a:t>
            </a:r>
          </a:p>
          <a:p>
            <a:pPr marL="0" lvl="0" indent="0">
              <a:buNone/>
            </a:pPr>
            <a:r>
              <a:rPr lang="en-US" sz="3600" b="1" i="1" smtClean="0">
                <a:latin typeface="Calibri"/>
              </a:rPr>
              <a:t>Why</a:t>
            </a:r>
            <a:r>
              <a:rPr lang="en-US" sz="3600" smtClean="0">
                <a:latin typeface="Calibri"/>
              </a:rPr>
              <a:t> do we model?</a:t>
            </a:r>
          </a:p>
          <a:p>
            <a:pPr marL="0" indent="0">
              <a:buNone/>
            </a:pPr>
            <a:endParaRPr lang="en-US" sz="1800" dirty="0" smtClean="0"/>
          </a:p>
          <a:p>
            <a:pPr marL="0" lvl="0" indent="0">
              <a:buNone/>
            </a:pPr>
            <a:r>
              <a:rPr lang="en-US" sz="3600" smtClean="0">
                <a:latin typeface="Calibri"/>
              </a:rPr>
              <a:t>What are the </a:t>
            </a:r>
            <a:r>
              <a:rPr lang="en-US" sz="3600" b="1" i="1" smtClean="0">
                <a:latin typeface="Calibri"/>
              </a:rPr>
              <a:t>long-term consequences</a:t>
            </a:r>
            <a:r>
              <a:rPr lang="en-US" sz="3600" smtClean="0">
                <a:latin typeface="Calibri"/>
              </a:rPr>
              <a:t> </a:t>
            </a:r>
          </a:p>
          <a:p>
            <a:pPr>
              <a:buNone/>
            </a:pPr>
            <a:r>
              <a:rPr lang="en-US" sz="3600" smtClean="0">
                <a:latin typeface="Calibri"/>
              </a:rPr>
              <a:t>        of our modeling?</a:t>
            </a:r>
          </a:p>
          <a:p>
            <a:pPr>
              <a:buNone/>
            </a:pPr>
            <a:endParaRPr lang="en-US" sz="3600" dirty="0" smtClean="0">
              <a:latin typeface="Calibri"/>
            </a:endParaRPr>
          </a:p>
        </p:txBody>
      </p:sp>
      <p:grpSp>
        <p:nvGrpSpPr>
          <p:cNvPr id="9" name="Group 8" descr=" 9"/>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2305615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descr=" 30"/>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9" name="Right Brace 18" descr=" 27"/>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descr=" 2"/>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 name="Group 2" descr=" 32"/>
          <p:cNvGrpSpPr/>
          <p:nvPr/>
        </p:nvGrpSpPr>
        <p:grpSpPr>
          <a:xfrm>
            <a:off x="-4283" y="152400"/>
            <a:ext cx="4648199" cy="2234540"/>
            <a:chOff x="-4283" y="304800"/>
            <a:chExt cx="4648199" cy="2234540"/>
          </a:xfrm>
        </p:grpSpPr>
        <p:sp>
          <p:nvSpPr>
            <p:cNvPr id="4" name="Cloud 3"/>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5" name="Cloud 4"/>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6" name="Cloud 5"/>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7" name="Cloud 6"/>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9" name="Rounded Rectangle 8" descr=" 13"/>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20" name="Rounded Rectangle 19" descr=" 14"/>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1" name="Double Wave 10" descr=" 17"/>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2" name="Picture 2" descr=" 102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descr=" 29"/>
          <p:cNvGrpSpPr/>
          <p:nvPr/>
        </p:nvGrpSpPr>
        <p:grpSpPr>
          <a:xfrm>
            <a:off x="4201883" y="4465663"/>
            <a:ext cx="4951515" cy="2260676"/>
            <a:chOff x="4199582" y="3910940"/>
            <a:chExt cx="4951515" cy="2260676"/>
          </a:xfrm>
        </p:grpSpPr>
        <p:sp>
          <p:nvSpPr>
            <p:cNvPr id="15" name="Cloud 14"/>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16" name="Cloud 15"/>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7" name="Cloud 16"/>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18" name="Cloud 17"/>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10" name="Striped Right Arrow 9" descr=" 31"/>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Striped Right Arrow 12" descr=" 33"/>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Striped Right Arrow 20" descr=" 34"/>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1029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Cycle </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a:xfrm>
            <a:off x="304800" y="1600200"/>
            <a:ext cx="8534400" cy="4525963"/>
          </a:xfrm>
        </p:spPr>
        <p:txBody>
          <a:bodyPr/>
          <a:lstStyle/>
          <a:p>
            <a:pPr marL="514350" indent="-514350">
              <a:buFont typeface="+mj-lt"/>
              <a:buAutoNum type="arabicPeriod"/>
            </a:pPr>
            <a:r>
              <a:rPr lang="en-US" dirty="0" smtClean="0"/>
              <a:t>Stop human population growth</a:t>
            </a:r>
          </a:p>
          <a:p>
            <a:pPr marL="914400" lvl="1" indent="-514350"/>
            <a:r>
              <a:rPr lang="en-US" dirty="0" smtClean="0"/>
              <a:t>Redefine society’s notions of ethics and “progress”</a:t>
            </a:r>
          </a:p>
          <a:p>
            <a:pPr marL="514350" indent="-514350">
              <a:buFont typeface="+mj-lt"/>
              <a:buAutoNum type="arabicPeriod"/>
            </a:pPr>
            <a:r>
              <a:rPr lang="en-US" dirty="0" smtClean="0"/>
              <a:t>Colonize Space</a:t>
            </a:r>
          </a:p>
          <a:p>
            <a:pPr marL="914400" lvl="1" indent="-514350"/>
            <a:r>
              <a:rPr lang="en-US" dirty="0" smtClean="0"/>
              <a:t>Infinite growth ok </a:t>
            </a:r>
            <a:br>
              <a:rPr lang="en-US" dirty="0" smtClean="0"/>
            </a:br>
            <a:r>
              <a:rPr lang="en-US" dirty="0" smtClean="0"/>
              <a:t>in the infinite universe</a:t>
            </a:r>
            <a:endParaRPr lang="en-US" dirty="0"/>
          </a:p>
          <a:p>
            <a:pPr marL="514350" indent="-514350">
              <a:buFont typeface="+mj-lt"/>
              <a:buAutoNum type="arabicPeriod"/>
            </a:pPr>
            <a:r>
              <a:rPr lang="en-US" dirty="0" smtClean="0"/>
              <a:t>Perish</a:t>
            </a:r>
          </a:p>
          <a:p>
            <a:pPr marL="914400" lvl="1" indent="-514350"/>
            <a:r>
              <a:rPr lang="en-US" dirty="0" smtClean="0"/>
              <a:t>Humans kill themselves or Earth?</a:t>
            </a:r>
          </a:p>
          <a:p>
            <a:pPr marL="914400" lvl="1" indent="-514350"/>
            <a:r>
              <a:rPr lang="en-US" dirty="0" smtClean="0"/>
              <a:t>Black swan event?</a:t>
            </a:r>
          </a:p>
          <a:p>
            <a:pPr marL="514350" indent="-514350">
              <a:buFont typeface="+mj-lt"/>
              <a:buAutoNum type="arabicPeriod"/>
            </a:pPr>
            <a:endParaRPr lang="en-US" dirty="0"/>
          </a:p>
        </p:txBody>
      </p:sp>
      <p:pic>
        <p:nvPicPr>
          <p:cNvPr id="1026" name="Picture 2" descr="http://i.space.com/images/i/000/005/746/i02/twin-planets-binary-star-system-101025-02.jpg?12922714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90" y="2743200"/>
            <a:ext cx="2545035" cy="1814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Transparent Rocket Ship Icon"/>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7365" t="7897" r="25813" b="7048"/>
          <a:stretch/>
        </p:blipFill>
        <p:spPr bwMode="auto">
          <a:xfrm rot="1936045">
            <a:off x="5130913" y="3175198"/>
            <a:ext cx="768041" cy="13951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arshall.edu/wpmu/wcenter/files/2009/11/BC-PILL.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62800" y="533400"/>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atic.ddmcdn.com/gif/01-imagining-doomsda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8625" y="4667682"/>
            <a:ext cx="2580575" cy="1941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464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3908442" cy="1938992"/>
          </a:xfrm>
          <a:prstGeom prst="rect">
            <a:avLst/>
          </a:prstGeom>
          <a:noFill/>
        </p:spPr>
        <p:txBody>
          <a:bodyPr wrap="none" rtlCol="0">
            <a:spAutoFit/>
          </a:bodyPr>
          <a:lstStyle/>
          <a:p>
            <a:pPr marL="342900" indent="-342900">
              <a:buChar char=" "/>
            </a:pPr>
            <a:r>
              <a:rPr lang="en-US" sz="2400" b="1" u="sng" smtClean="0"/>
              <a:t>      </a:t>
            </a:r>
            <a:r>
              <a:rPr lang="en-US" sz="2400" b="1" u="sng" cap="small" smtClean="0"/>
              <a:t>    </a:t>
            </a:r>
            <a:r>
              <a:rPr lang="en-US" sz="2400" b="1" u="sng" smtClean="0"/>
              <a:t> </a:t>
            </a:r>
            <a:endParaRPr lang="en-US" sz="2400" b="1" u="sng" dirty="0" smtClean="0"/>
          </a:p>
          <a:p>
            <a:pPr marL="342900" indent="-342900">
              <a:buFont typeface="Arial" pitchFamily="34" charset="0"/>
              <a:buChar char=" "/>
            </a:pPr>
            <a:r>
              <a:rPr lang="en-US" sz="2400" smtClean="0"/>
              <a:t>                                            </a:t>
            </a:r>
            <a:endParaRPr lang="en-US" sz="2400" dirty="0" smtClean="0"/>
          </a:p>
          <a:p>
            <a:pPr marL="342900" indent="-342900">
              <a:buFont typeface="Arial" pitchFamily="34" charset="0"/>
              <a:buChar char=" "/>
            </a:pPr>
            <a:r>
              <a:rPr lang="en-US" sz="2400" smtClean="0"/>
              <a:t>                               </a:t>
            </a:r>
            <a:r>
              <a:rPr lang="en-US" sz="2400" smtClean="0"/>
              <a:t/>
            </a:r>
            <a:br>
              <a:rPr lang="en-US" sz="2400" smtClean="0"/>
            </a:br>
            <a:r>
              <a:rPr lang="en-US" sz="2400" smtClean="0"/>
              <a:t>                                 </a:t>
            </a:r>
            <a:endParaRPr lang="en-US" sz="2400" dirty="0"/>
          </a:p>
          <a:p>
            <a:pPr marL="342900" indent="-342900">
              <a:buFont typeface="Arial" pitchFamily="34" charset="0"/>
              <a:buChar char=" "/>
            </a:pPr>
            <a:r>
              <a:rPr lang="en-US" sz="2400" smtClean="0"/>
              <a:t>                                                 </a:t>
            </a: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spTree>
    <p:extLst>
      <p:ext uri="{BB962C8B-B14F-4D97-AF65-F5344CB8AC3E}">
        <p14:creationId xmlns:p14="http://schemas.microsoft.com/office/powerpoint/2010/main" val="6696991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1938992"/>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342900" indent="-342900">
              <a:buFont typeface="Arial" pitchFamily="34" charset="0"/>
              <a:buChar char=" "/>
            </a:pPr>
            <a:r>
              <a:rPr lang="en-US" sz="2400" smtClean="0"/>
              <a:t>                                            </a:t>
            </a:r>
            <a:endParaRPr lang="en-US" sz="2400" dirty="0" smtClean="0"/>
          </a:p>
          <a:p>
            <a:pPr marL="342900" indent="-342900">
              <a:buFont typeface="Arial" pitchFamily="34" charset="0"/>
              <a:buChar char=" "/>
            </a:pPr>
            <a:r>
              <a:rPr lang="en-US" sz="2400" smtClean="0"/>
              <a:t>                               </a:t>
            </a:r>
            <a:r>
              <a:rPr lang="en-US" sz="2400" smtClean="0"/>
              <a:t/>
            </a:r>
            <a:br>
              <a:rPr lang="en-US" sz="2400" smtClean="0"/>
            </a:br>
            <a:r>
              <a:rPr lang="en-US" sz="2400" smtClean="0"/>
              <a:t>                                 </a:t>
            </a:r>
            <a:endParaRPr lang="en-US" sz="2400" dirty="0"/>
          </a:p>
          <a:p>
            <a:pPr marL="342900" indent="-342900">
              <a:buFont typeface="Arial" pitchFamily="34" charset="0"/>
              <a:buChar char=" "/>
            </a:pPr>
            <a:r>
              <a:rPr lang="en-US" sz="2400" smtClean="0"/>
              <a:t>                                                 </a:t>
            </a: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spTree>
    <p:extLst>
      <p:ext uri="{BB962C8B-B14F-4D97-AF65-F5344CB8AC3E}">
        <p14:creationId xmlns:p14="http://schemas.microsoft.com/office/powerpoint/2010/main" val="9486717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The First Modelers</a:t>
            </a:r>
            <a:endParaRPr lang="en-US" dirty="0"/>
          </a:p>
        </p:txBody>
      </p:sp>
      <p:pic>
        <p:nvPicPr>
          <p:cNvPr id="2054" name="Picture 6" descr=" 205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 205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36247" y="4816853"/>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2050"/>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34804" y="1099066"/>
            <a:ext cx="6505563" cy="1938992"/>
          </a:xfrm>
          <a:prstGeom prst="rect">
            <a:avLst/>
          </a:prstGeom>
          <a:noFill/>
        </p:spPr>
        <p:txBody>
          <a:bodyPr wrap="none" rtlCol="0">
            <a:spAutoFit/>
          </a:bodyPr>
          <a:lstStyle/>
          <a:p>
            <a:pPr lvl="0"/>
            <a:r>
              <a:rPr lang="en-US" sz="2400" b="1" u="sng" smtClean="0">
                <a:latin typeface="Calibri"/>
              </a:rPr>
              <a:t>Goal: </a:t>
            </a:r>
            <a:r>
              <a:rPr lang="en-US" sz="2400" b="1" u="sng" cap="small" smtClean="0">
                <a:latin typeface="Calibri"/>
              </a:rPr>
              <a:t>Food</a:t>
            </a:r>
            <a:r>
              <a:rPr lang="en-US" sz="2400" b="1" u="sng" smtClean="0">
                <a:latin typeface="Calibri"/>
              </a:rPr>
              <a:t>!</a:t>
            </a:r>
          </a:p>
          <a:p>
            <a:pPr marL="285750" lvl="0" indent="-285750">
              <a:buFont typeface="Arial" pitchFamily="34" charset="0"/>
              <a:buChar char="•"/>
            </a:pPr>
            <a:r>
              <a:rPr lang="en-US" sz="2400" smtClean="0">
                <a:latin typeface="Calibri"/>
              </a:rPr>
              <a:t>Where will deer be given current conditions?</a:t>
            </a:r>
          </a:p>
          <a:p>
            <a:pPr marL="342900" indent="-342900">
              <a:buFont typeface="Arial" pitchFamily="34" charset="0"/>
              <a:buChar char=" "/>
            </a:pPr>
            <a:r>
              <a:rPr lang="en-US" sz="2400" smtClean="0"/>
              <a:t>                               </a:t>
            </a:r>
            <a:r>
              <a:rPr lang="en-US" sz="2400" smtClean="0"/>
              <a:t/>
            </a:r>
            <a:br>
              <a:rPr lang="en-US" sz="2400" smtClean="0"/>
            </a:br>
            <a:r>
              <a:rPr lang="en-US" sz="2400" smtClean="0"/>
              <a:t>                                 </a:t>
            </a:r>
            <a:endParaRPr lang="en-US" sz="2400" dirty="0"/>
          </a:p>
          <a:p>
            <a:pPr marL="342900" indent="-342900">
              <a:buFont typeface="Arial" pitchFamily="34" charset="0"/>
              <a:buChar char=" "/>
            </a:pPr>
            <a:r>
              <a:rPr lang="en-US" sz="2400" smtClean="0"/>
              <a:t>                                                 </a:t>
            </a:r>
            <a:endParaRPr lang="en-US" sz="2400" dirty="0" smtClean="0"/>
          </a:p>
        </p:txBody>
      </p:sp>
      <p:sp>
        <p:nvSpPr>
          <p:cNvPr id="8" name="TextBox 7" descr=" 8"/>
          <p:cNvSpPr txBox="1"/>
          <p:nvPr/>
        </p:nvSpPr>
        <p:spPr>
          <a:xfrm>
            <a:off x="6553200" y="1514767"/>
            <a:ext cx="1627369" cy="1538883"/>
          </a:xfrm>
          <a:prstGeom prst="rect">
            <a:avLst/>
          </a:prstGeom>
          <a:noFill/>
        </p:spPr>
        <p:txBody>
          <a:bodyPr wrap="none" rtlCol="0">
            <a:spAutoFit/>
          </a:bodyPr>
          <a:lstStyle/>
          <a:p>
            <a:pPr marL="457200" indent="-457200">
              <a:buFont typeface="Wingdings" pitchFamily="2" charset="2"/>
              <a:buChar char=" "/>
            </a:pPr>
            <a:r>
              <a:rPr lang="en-US" sz="2800" b="1" smtClean="0"/>
              <a:t>          </a:t>
            </a:r>
            <a:endParaRPr lang="en-US" sz="2800" b="1" dirty="0" smtClean="0"/>
          </a:p>
          <a:p>
            <a:pPr marL="230188" indent="-230188">
              <a:buFont typeface="Wingdings" pitchFamily="2" charset="2"/>
              <a:buChar char="Ø"/>
            </a:pPr>
            <a:endParaRPr lang="en-US" sz="500" b="1" dirty="0" smtClean="0"/>
          </a:p>
          <a:p>
            <a:pPr marL="457200" indent="-457200">
              <a:buFont typeface="Wingdings" pitchFamily="2" charset="2"/>
              <a:buChar char=" "/>
            </a:pPr>
            <a:r>
              <a:rPr lang="en-US" sz="2800" b="1" smtClean="0"/>
              <a:t>           </a:t>
            </a:r>
            <a:r>
              <a:rPr lang="en-US" sz="2800" b="1" dirty="0" smtClean="0"/>
              <a:t/>
            </a:r>
            <a:br>
              <a:rPr lang="en-US" sz="2800" b="1" dirty="0" smtClean="0"/>
            </a:br>
            <a:endParaRPr lang="en-US" sz="500" b="1" dirty="0" smtClean="0"/>
          </a:p>
          <a:p>
            <a:pPr marL="457200" indent="-457200">
              <a:buFont typeface="Wingdings" pitchFamily="2" charset="2"/>
              <a:buChar char=" "/>
            </a:pPr>
            <a:r>
              <a:rPr lang="en-US" sz="2800" b="1" smtClean="0"/>
              <a:t>            </a:t>
            </a:r>
            <a:endParaRPr lang="en-US" sz="2800" b="1" dirty="0" smtClean="0"/>
          </a:p>
        </p:txBody>
      </p:sp>
    </p:spTree>
    <p:extLst>
      <p:ext uri="{BB962C8B-B14F-4D97-AF65-F5344CB8AC3E}">
        <p14:creationId xmlns:p14="http://schemas.microsoft.com/office/powerpoint/2010/main" val="11790296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8022</TotalTime>
  <Words>9733</Words>
  <Application>Microsoft Office PowerPoint</Application>
  <PresentationFormat>On-screen Show (4:3)</PresentationFormat>
  <Paragraphs>1061</Paragraphs>
  <Slides>64</Slides>
  <Notes>55</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The First Modelers</vt:lpstr>
      <vt:lpstr>The First Modelers</vt:lpstr>
      <vt:lpstr>The First Modelers</vt:lpstr>
      <vt:lpstr>The First Modelers</vt:lpstr>
      <vt:lpstr>The First Modelers</vt:lpstr>
      <vt:lpstr>The First Modelers</vt:lpstr>
      <vt:lpstr>The First Modelers</vt:lpstr>
      <vt:lpstr>The First Modelers</vt:lpstr>
      <vt:lpstr>The First Modelers</vt:lpstr>
      <vt:lpstr>The First Modelers</vt:lpstr>
      <vt:lpstr>The First Modelers</vt:lpstr>
      <vt:lpstr>The First Modelers</vt:lpstr>
      <vt:lpstr>The First Modelers</vt:lpstr>
      <vt:lpstr>The First Modelers</vt:lpstr>
      <vt:lpstr>Limits</vt:lpstr>
      <vt:lpstr>Limits</vt:lpstr>
      <vt:lpstr>Limits</vt:lpstr>
      <vt:lpstr>Limits</vt:lpstr>
      <vt:lpstr>Limits</vt:lpstr>
      <vt:lpstr>Limits</vt:lpstr>
      <vt:lpstr>Limits</vt:lpstr>
      <vt:lpstr>Limits</vt:lpstr>
      <vt:lpstr>Limits</vt:lpstr>
      <vt:lpstr>Limits</vt:lpstr>
      <vt:lpstr>Limits</vt:lpstr>
      <vt:lpstr>PowerPoint Presentation</vt:lpstr>
      <vt:lpstr>PowerPoint Presentation</vt:lpstr>
      <vt:lpstr>PowerPoint Presentation</vt:lpstr>
      <vt:lpstr>PowerPoint Presentation</vt:lpstr>
      <vt:lpstr>PowerPoint Presentation</vt:lpstr>
      <vt:lpstr>PowerPoint Presentation</vt:lpstr>
      <vt:lpstr>Push the Limits</vt:lpstr>
      <vt:lpstr>Push the Limits</vt:lpstr>
      <vt:lpstr>Push the Limits</vt:lpstr>
      <vt:lpstr>Push the Limits</vt:lpstr>
      <vt:lpstr>Push the Limits</vt:lpstr>
      <vt:lpstr>Taking Models to the Next Level</vt:lpstr>
      <vt:lpstr>Taking Models to the Next Level</vt:lpstr>
      <vt:lpstr>Taking Models to the Next Level</vt:lpstr>
      <vt:lpstr>Taking Models to the Next Level</vt:lpstr>
      <vt:lpstr>Taking Models to the Next Level</vt:lpstr>
      <vt:lpstr>For what purpose?</vt:lpstr>
      <vt:lpstr>For what purpose?</vt:lpstr>
      <vt:lpstr>For what purpose?</vt:lpstr>
      <vt:lpstr>For what purpose?</vt:lpstr>
      <vt:lpstr>PowerPoint Presentation</vt:lpstr>
      <vt:lpstr>Part II: consequences</vt:lpstr>
      <vt:lpstr>Majority’s Future Vision: “Progress”</vt:lpstr>
      <vt:lpstr>Majority’s Future Vision: “Progress”</vt:lpstr>
      <vt:lpstr>Majority’s Future Vision: “Progress”</vt:lpstr>
      <vt:lpstr>Majority’s Future Vision: “Progress”</vt:lpstr>
      <vt:lpstr>Majority’s Future Vision: “Progress”</vt:lpstr>
      <vt:lpstr>Majority’s Future Vision: “Progress”</vt:lpstr>
      <vt:lpstr>Majority’s Future Vision: “Progress”</vt:lpstr>
      <vt:lpstr>Progress Cycle  …?</vt:lpstr>
      <vt:lpstr>PowerPoint Presentation</vt:lpstr>
      <vt:lpstr>Backup!</vt:lpstr>
      <vt:lpstr>Modern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129</cp:revision>
  <cp:lastPrinted>2013-04-18T00:13:36Z</cp:lastPrinted>
  <dcterms:created xsi:type="dcterms:W3CDTF">2013-03-29T02:16:43Z</dcterms:created>
  <dcterms:modified xsi:type="dcterms:W3CDTF">2013-08-01T05:12:13Z</dcterms:modified>
</cp:coreProperties>
</file>